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ink/ink3.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14" r:id="rId2"/>
    <p:sldId id="256" r:id="rId3"/>
    <p:sldId id="313" r:id="rId4"/>
    <p:sldId id="257" r:id="rId5"/>
    <p:sldId id="258" r:id="rId6"/>
    <p:sldId id="259" r:id="rId7"/>
    <p:sldId id="260" r:id="rId8"/>
    <p:sldId id="261" r:id="rId9"/>
    <p:sldId id="315" r:id="rId10"/>
    <p:sldId id="262" r:id="rId11"/>
    <p:sldId id="263" r:id="rId12"/>
    <p:sldId id="264" r:id="rId13"/>
    <p:sldId id="265" r:id="rId14"/>
    <p:sldId id="266" r:id="rId15"/>
    <p:sldId id="267" r:id="rId16"/>
    <p:sldId id="268" r:id="rId17"/>
    <p:sldId id="270" r:id="rId18"/>
    <p:sldId id="271" r:id="rId19"/>
    <p:sldId id="272" r:id="rId20"/>
    <p:sldId id="316" r:id="rId21"/>
    <p:sldId id="273" r:id="rId22"/>
    <p:sldId id="274" r:id="rId23"/>
    <p:sldId id="275" r:id="rId24"/>
    <p:sldId id="276" r:id="rId25"/>
    <p:sldId id="277" r:id="rId26"/>
    <p:sldId id="278" r:id="rId27"/>
    <p:sldId id="285" r:id="rId28"/>
    <p:sldId id="279" r:id="rId29"/>
    <p:sldId id="280" r:id="rId30"/>
    <p:sldId id="281" r:id="rId31"/>
    <p:sldId id="282" r:id="rId32"/>
    <p:sldId id="284" r:id="rId33"/>
    <p:sldId id="286" r:id="rId34"/>
    <p:sldId id="288" r:id="rId35"/>
    <p:sldId id="289" r:id="rId36"/>
    <p:sldId id="290" r:id="rId37"/>
    <p:sldId id="291" r:id="rId38"/>
    <p:sldId id="292" r:id="rId39"/>
    <p:sldId id="293" r:id="rId40"/>
    <p:sldId id="294" r:id="rId41"/>
    <p:sldId id="295" r:id="rId42"/>
    <p:sldId id="296" r:id="rId43"/>
    <p:sldId id="317"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94660"/>
  </p:normalViewPr>
  <p:slideViewPr>
    <p:cSldViewPr snapToGrid="0" showGuides="1">
      <p:cViewPr varScale="1">
        <p:scale>
          <a:sx n="67" d="100"/>
          <a:sy n="67" d="100"/>
        </p:scale>
        <p:origin x="714"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19-08-17T12:02:32.253"/>
    </inkml:context>
    <inkml:brush xml:id="br0">
      <inkml:brushProperty name="width" value="0.05292" units="cm"/>
      <inkml:brushProperty name="height" value="0.05292" units="cm"/>
      <inkml:brushProperty name="color" value="#FF0000"/>
    </inkml:brush>
  </inkml:definitions>
  <inkml:trace contextRef="#ctx0" brushRef="#br0">18366 1484 50,'0'0'0,"0"0"-50</inkml:trace>
  <inkml:trace contextRef="#ctx0" brushRef="#br0" timeOffset="1236.0302">17666 1485 269,'8'0'76,"-8"0"-49,0 0 28,0 0 10,0 0-28,0 0-8,0 0-15,5 0-3,-3 0 3,1 0-12,-1 0-2,-2 0 0,0 0-3,0 0 1,0 0-5,11 12-4,2 19 10,5 15-6,5 12 7,-4 6 1,8 8 3,-2 2-2,6 2-2,2 3 0,8 1 3,1-7-1,2-10-2,1-6 0,1-8 3,2-5-5,-1 2 2,1 1 0,8 3-1,11 10 4,9 5-3,18 5 0,12 4 4,17 0-6,11-4 2,22-5-1,13-10-2,14-6 5,9-13-2,8-8 0,5-9 5,7-8 1,6-1-6,6-4 0,-4-2-2,-8 0 5,-9-4-3,-13 0 0,-26 0 3,-3 0-3,-3-14 0,3-10 0,-1-6 0,-1-4 2,-1-6-2,-9-6 0,1-2 3,-10-5-3,-11-2 0,-11-4 0,-4-4 0,-9-4 4,-5-5-4,0-4 0,0-5-2,1 0-1,-5 3-4,-11 5-2,-14 2 7,-22 10-3,-9 10 5,-9 10 0,-6 6 2,-8 5-2,1 2 0,1 2 0,-9-1 2,3 1 1,-1 1 0,-1 0 2,1 5-1,-8 3-2,5 5-2,-5 1 0,-2 5 10,0 2-9,-2 0 8,0 4 0,0-2-6,0 0 18,2-1-13,-2-2-2,5-1 0,-5 0-3,0 4-2,0 0-1,0 2 2,3 0-7,-3 0 1,0 0-46,0 0-78,0 0-179</inkml:trace>
  <inkml:trace contextRef="#ctx0" brushRef="#br0" timeOffset="2558.2587">24112 1939 64,'-2'-7'117,"2"5"-93,0-3 9,0 5 1,0-2-21,0 2-13,0 0 1,0 0-2,0 0 1,0 0 0,0 4 0,0 16-2,0 9 2,-9 0 4,-4-3 7,-3-2-11,0-8-31,3-6 9,0-10 1,4 0 17,-2-10 4,4-15 4,7-4 0,0 0-1,0 2 12,11 5-14,14 4 0,-8 11 1,8 6 5,-3 1 3,1 0-4,-4 12 6,0 4 1,-9-1 19,0 0-12,-6-10-12,1-2-1,-5-3-1,0 0-6,0 0 8,0 0-3,0 0-4,0 0-1,0 0 2,-11 0 2,-7 0-4,-1 0 2,13 0 1,4 0-3,2 0 1,0 0-1,0 0-7,4 0 7,19 0-3,-3-3 3,2 3 11,-6 0-7,-10 0 3,-6 0 6,0 0-13,0 0 0,0 19-1,0 3 1,0-5 6,0 0-6,-2-5-24,-11-4 12,-3-2-6,1-6 17,1 0 0,-1 0 2,7-2 6,4-10-7,4-2-4,0 4 2,0 2-2,25 2 5,4 0-3,0 6 4,-7 0-2,-4 0 0,-16 0 5,0 0 0,-2 0-4,0 0 6,0 0-7,0 6 1,-2-2 14,-5 1-15,5-2-15,2-3-29,0 0-178</inkml:trace>
  <inkml:trace contextRef="#ctx0" brushRef="#br0" timeOffset="3426.4292">24199 1889 107,'0'-6'4,"0"6"17,0 0 22,0 0-23,0 0-19,-2 0 1,0 0-4,2 0 1,0 0-19,0 0-9,0 0-3,0 0 32,0 0 14,0 0 12,0 0 10,0 1-16,0-1-9,0 0 8,0 0-6,-2 0-7,-3 5-6,5 1-9,0 0 6,0 0-34,0-6-2,0 0-22</inkml:trace>
  <inkml:trace contextRef="#ctx0" brushRef="#br0" timeOffset="3644.3871">24199 1889 37</inkml:trace>
  <inkml:trace contextRef="#ctx0" brushRef="#br0" timeOffset="3674.3695">24199 1889 37,'-46'118'0</inkml:trace>
  <inkml:trace contextRef="#ctx0" brushRef="#br0" timeOffset="4750.158">24124 2007 9,'0'0'63,"0"0"-33,0 0 8,0-2-17,0-1-17,2 0-4,0 3 0,-2 0 4,0 0 2,0 0 10,0 0-9,0 0-4,0 0 14,0 0-4,0 0 1,0 0-4,0 0-3,0 0 3,0 0-4,0 0 19,-4 0 18,-17-2-29,1-4-14,-9 0-7,0 0 4,1 3 0,1 0 0,7 3-1,-3 0 3,6 0-7,-6 0 8,1 8-3,-3 10 1,1 6-1,0 2 6,-1 5-3,-2 0 8,0 3-7,5 5 5,-6 3-4,1 2-1,-8-4 1,7-2-1,4-10-1,1-6 0,10-4 1,6-6-1,-4 0 5,7-4-4,-3 2 4,5-1-5,-1-6 0,3 6 1,0-4 2,-7 1-3,1 6 0,-1 2 2,1 0-1,-4 0-1,6-3 0,2-6 0,0-2 5,2-3-5,0 0 3,0 0-2,0 0 9,0 0-6,0 0-2,0 0-2,0 0-4,0 0 4,0 0 0,0 0-6,2-3 6,4-6-5,4-8 5,1-3 0,2 2-3,1 1 3,-8 0 0,5 5-1,-4 0-1,2 0 2,2-2 0,-4-2 0,4-4 2,0-2-1,-9-1 0,5-1 1,0 1-1,-3 3-1,3 3 0,-5 9-1,-2 7 3,0 1-3,0 0 1,0 0-8,0 0 7,0 0-4,0 0-4,0 0 5,0 18 4,-7 6 0,-1 3 0,-6 4 1,-6 7 3,-2 2-3,-5 4-1,-4 2 0,-5 0 3,7-6-3,7-8 0,1-5 2,13-11-3,1-6 1,5-2 0,2-4-1,0-1-4,0-3 1,0 0-2,0 0-6,0 0 12,15 0 9,8 0 6,-3 0 5,5 0-10,-8 0-3,1-1-6,-3-1 1,-1 2-2,-3 0 0,2 0 0,3 0 2,0 0 1,8 0-3,1 0 0,-21 0-20,0 0-106</inkml:trace>
  <inkml:trace contextRef="#ctx0" brushRef="#br0" timeOffset="5219.987">23087 2803 58,'0'-19'43,"0"6"-7,5 1-8,12 0-2,-1 3-9,-1 2-2,-1 5-2,-3 2 10,-5 0-14,4 0-9,3 0 0,1 9 0,-3 5-1,-7-3-4,-2-3 5,-2-4 0,0-2 5,0 5 1,-4-2 9,-21 2-8,0 2-2,4-5-5,0-3-7,11-1 7,0 0 4,10 0-4,0-7-6,0-5-8,0 5-26,10 2-27,-4 5-18</inkml:trace>
  <inkml:trace contextRef="#ctx0" brushRef="#br0" timeOffset="5449.895">23087 2803 172</inkml:trace>
  <inkml:trace contextRef="#ctx0" brushRef="#br0" timeOffset="6221.6452">23087 2803 172,'-34'-10'73,"37"1"-47,-3-4-20,0-1 18,0 0 6,0 0-21,-16 0-5,-13-2 3,-4 2 3,-7 2-6,-5 3-4,3 4-10,6 1 1,5 4-7,4-2 4,3 0-3,-1 2 11,0 0 2,8 0 4,-1 0-2,-3 0 16,2 2-7,-8 18-3,-4 10-4,-7 7 0,2 7 4,-4-1-5,0-1-1,9-8 2,2-6 0,6-10-2,8-4 1,1-3 0,6-5 7,-4-1-4,8-1 3,-7-1 3,2 1-9,0-1 3,-9 5-4,0 3 1,1 3-3,-1 2 2,-5 0 0,8 0-3,-1-4 4,5-4-1,9-4 0,0-4-1,2 0-1,0 0-5,0 0-6,0 0 7,6-14 2,9-12 2,6-3-21,-5 1 23,-1 5-2,-1 4 5,-3 2-3,-5 0 6,3 0-5,-4 3 10,4 2-2,-5 3-2,0 1 7,3 2-14,-2 0 1,-3 2 7,0-2 0,-2 4 4,0 0 1,0 2 0,0 0 6,0 0-19,0 0-2,0 0 0,-4 0-15,-12 6 10,-2 14 4,-8 7 3,-1 2-1,2 2 1,5-4 0,3 4 0,3-8 0,3 2-1,2-9 1,6-2-3,1-4-1,2-4 3,0 0-3,0 0 4,0-4-2,0 1-2,0 2 4,14 1 0,3 2-5,8 0 8,4 0-3,0-2 0,-17-3-43,-10-3-163</inkml:trace>
  <inkml:trace contextRef="#ctx0" brushRef="#br0" timeOffset="7350.0035">21109 3043 224,'10'-5'99,"-10"5"-52,0 0-21,0 0-8,0 0-18,0 0-7,0 12-12,-14 16 19,-3 4 10,-8 8 1,-6 1-6,0-2-1,-5 1 0,0-1-3,-2-6-2,7-1-30,0-3-44,24-27-19,7-2-35</inkml:trace>
  <inkml:trace contextRef="#ctx0" brushRef="#br0" timeOffset="7721.8665">20876 3067 244,'13'-12'86,"-11"9"-55,0 3-6,-2-2 7,2 2-17,-2 0-14,0 0 3,0 0 6,8 0-10,-2 0-3,14 17 3,0 8 2,11 3 2,7 6 3,5 4-7,-1 0 14,3-2-10,-5-1-3,-7-8 2,-2-3 0,-4-4-3,-2-5 0,-6-4 3,6 1-1,-9-5-2,1 1-1,-1-3-1,-7-5-27,-5 0 3,1 0-14,-5 0-67,0 0-39</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39.5942" units="1/cm"/>
          <inkml:channelProperty channel="Y" name="resolution" value="39.58763" units="1/cm"/>
        </inkml:channelProperties>
      </inkml:inkSource>
      <inkml:timestamp xml:id="ts0" timeString="2019-08-17T12:12:07.227"/>
    </inkml:context>
    <inkml:brush xml:id="br0">
      <inkml:brushProperty name="width" value="0.05292" units="cm"/>
      <inkml:brushProperty name="height" value="0.05292" units="cm"/>
      <inkml:brushProperty name="color" value="#FF0000"/>
    </inkml:brush>
  </inkml:definitions>
  <inkml:trace contextRef="#ctx0" brushRef="#br0">15577 8930,'25'24,"0"-24,25 0,-26 50,1-50,0 0,0 0,24 0,-24 0,0 0,0 0,0 0,-1 0,1 0,0 0,0 0,0 0,-1 0,1 0,0 0,25 0,-26 0,26 0,-25 0</inkml:trace>
  <inkml:trace contextRef="#ctx0" brushRef="#br0" timeOffset="2759.1668">18182 7268,'74'0,"25"0,-24 25,-1-25,1 0,24 0,0 0,-24 0,-26 0,-24 0,0 0,24 0,-24 0,25 0,-25 0,24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traceFormat>
        <inkml:channelProperties>
          <inkml:channelProperty channel="X" name="resolution" value="2155.72363" units="1/cm"/>
          <inkml:channelProperty channel="Y" name="resolution" value="3449.15796" units="1/cm"/>
          <inkml:channelProperty channel="F" name="resolution" value="2.84167" units="1/deg"/>
        </inkml:channelProperties>
      </inkml:inkSource>
      <inkml:timestamp xml:id="ts0" timeString="2019-08-17T12:25:37.641"/>
    </inkml:context>
    <inkml:brush xml:id="br0">
      <inkml:brushProperty name="width" value="0.05292" units="cm"/>
      <inkml:brushProperty name="height" value="0.05292" units="cm"/>
      <inkml:brushProperty name="color" value="#FF0000"/>
    </inkml:brush>
  </inkml:definitions>
  <inkml:trace contextRef="#ctx0" brushRef="#br0">14308 3248 123,'10'-6'30,"-10"1"-25,0-2 2,0-1 0,2-2 12,-2 3 3,2-4-17,-2 1-3,2-3-2,0 8-1,-2 3-1,0 2-34,0 0-62</inkml:trace>
  <inkml:trace contextRef="#ctx0" brushRef="#br0" timeOffset="537.7741">14308 3248 17,'29'-72'24,"-21"72"-15,-6 0 3,0 0 15,0-2 16,-2-1-3,7 3-8,-5-3-1,0-1 6,0 4-5,0-2 2,-2 2-18,0 0-11,0 0 2,0 0 2,0 0 7,-17 0-16,-12 0-3,-12 0-17,-1 0 11,-5 0 9,5 4 0,2 1-4,9-5 4,6 0 2,11 3 0,10-3 3,4 0 3,0 2-2,0-2-4,0 0-2,0 2-5,0 5 0,0 10 0,2 10 3,6 10 2,-6 11 0,-2 5 8,0-2 1,0-4-1,0 1 3,0-1-6,0 6 10,0 1-5,0-1-8,0-3 1,-2-10 1,2-8-4,0-8 0,0-10-5,0-6 4,15-4-8,5-1 9,9-3 2,7 0 0,-1 0 14,-4 0-15,-2 0-1,-2 0-14,2-3-19,-27-3-16,5 0-55</inkml:trace>
  <inkml:trace contextRef="#ctx0" brushRef="#br0" timeOffset="1003.5645">14710 3575 286,'0'0'0,"0"0"-33,-29 0-5,-4 10 8,-6-3 3,6-7 27,2 0 8,4 0 17,7-17 1,11-3 4,2-1-15,7 0-12,0 1 9,0 3-7,25 0-5,8 0-1,7 5 1,-1 7 3,-6 3 3,-4 2 3,-7 0 5,-6 2-13,-10 18 2,-1 2 6,-5 2-7,0 8 16,-13 4-15,-14 2-3,11-26-96</inkml:trace>
  <inkml:trace contextRef="#ctx0" brushRef="#br0" timeOffset="1688.196">15332 3527 298,'2'2'27,"-2"-2"-11,0 0 13,0 2 8,0-2-10,0 0-27,0 0 3,-7 0-1,-7 0 1,-1 0-3,-3-6 0,5-8-5,2 0-14,4 0 2,5 2-7,2 0 16,0 2-6,0-4-5,6 0 4,19-2 15,0 3-3,-3 5 3,-7 5 0,1 3 1,-5 0-1,3 0 0,1 0 0,-1 14 4,-1 0 6,1 2 6,-3-4-2,-7-2 13,-2-1-26,-2 3 0,0 3 4,0 2-1,-15 6 5,-10 3-9,3-4-50,11-18-56,11-4-82</inkml:trace>
  <inkml:trace contextRef="#ctx0" brushRef="#br0" timeOffset="2104.9956">16065 3142 271,'6'-4'108,"-6"4"-77,0 0 6,0 0 15,0 0-9,0 0-40,0 0 9,0 0-8,0 0-4,6 0 0,0 14-15,3 19 13,7 19 2,-3 7 1,3 5 15,-3-1-9,-5-3-6,4-2 3,1-4-3,-2-1-2,-11-44-40,0-7-221</inkml:trace>
  <inkml:trace contextRef="#ctx0" brushRef="#br0" timeOffset="3005.6484">17193 3379 64,'5'0'48,"-5"2"-21,0 1 24,0 0-9,0-3 16,0 2-22,0-2-14,0 0 10,0 0-4,0 0 1,0 0-14,0 2-15,-14-2 10,-3 0-10,-4 0 1,10 0-1,0 0-1,2 0-1,9-2 1,0-6-17,0-2 7,0-5-11,11 1-8,9-2 17,5 4 8,-1 7 5,-4 5-1,3 0-17,-6 0 1,-3 7-5,-3 15-3,-5 3 24,-6 1 0,0-1-21,0-16-49,0-5-37</inkml:trace>
  <inkml:trace contextRef="#ctx0" brushRef="#br0" timeOffset="3326.4654">17757 3356 259,'18'0'33,"-18"0"-32,0 0 3,0 0 31,0 0-34,-22 0 8,-7 7-9,-9-1-26,9-6 9,2 0-14,11 0 27,3 0 4,11-9-10,2-2-7,0-4 1,2 4 15,25 1-3,4 3-1,5 3 5,-3 4-2,-4 0-2,-2 12 3,-25-2-3,-2-1-43</inkml:trace>
  <inkml:trace contextRef="#ctx0" brushRef="#br0" timeOffset="3613.3227">18258 3395 141,'27'0'40,"-27"0"-1,0 0 26,0 0 30,0 0-46,0 0-26,0 0-16,-2 0 2,-13 0-8,-6 0-1,6 0-33,6-6 30,2-11-33,5-3-2,2 1 9,0-1 19,0 8 9,16 5-25,8 7-18,3 0 5,-18 0-23,0 11-44</inkml:trace>
  <inkml:trace contextRef="#ctx0" brushRef="#br0" timeOffset="3935.1403">19003 3356 157,'36'0'51,"-36"0"-24,0 0 27,0 0 32,0 0-30,0 0-28,0 0 0,0 0-18,-5 0-3,-10 0-1,-1 0-4,5-6 3,6-3-5,3 1-8,0-2 7,2 1-7,0 4 3,0 1 5,9 0-15,18 4 12,4 0-4,7 1-15,-7 20-8,-4-2-1,-25-9-42,-2-6-73</inkml:trace>
  <inkml:trace contextRef="#ctx0" brushRef="#br0" timeOffset="4593.9525">19850 3456 343,'-2'-3'60,"2"1"-22,0 2 1,0 0-10,0-2-26,13 0-3,28-4-2,14-3-1,-26 7-85,-2-7-128</inkml:trace>
  <inkml:trace contextRef="#ctx0" brushRef="#br0" timeOffset="4686.8989">20457 3338 360,'80'-7'0,"-7"-3"-5,-39 3-94,-7 3-117</inkml:trace>
  <inkml:trace contextRef="#ctx0" brushRef="#br0" timeOffset="5292.6662">21622 2610 344,'0'-8'0,"2"8"-24,0 0-5,10 0 22,8 0-7,4 11 14,15-2 1,1 1 11,-3-1 18,5-2-17,-1 9-7,-1 9-6,-9 15-1,-6 15 1,-19 16 0,-6 13 3,0 9-2,-22-1 12,0-4 14,18-12-9,4-9-7,2-8-9,31-5 1,5-5-1,2-9-2,-11-5 0,-9-14 0,-9-5 3,-7-7-3,-4-4 0,0 7 2,-33 13 32,-22 11-15,-19 12-19,34-30-12,9-7-155</inkml:trace>
  <inkml:trace contextRef="#ctx0" brushRef="#br0" timeOffset="10630.1205">14333 4263 229,'27'-4'35,"-27"-2"-32,0 2-1,0-2-1,0 4 26,0-1 10,0 3-16,0 0 0,0 0-8,0 0 5,0 0-2,0 0-12,-9 0-4,-22 7-13,-21 15 11,-8 0-28,0-2-2,6-8 12,10-8 6,15-1 14,4-3 4,15 0-4,2 0 0,8 0 8,0 0-8,0 0-1,0 0 0,0 0-8,0 0 4,0 11-4,0 13 7,0 11 2,3 8 1,-3 9 7,0 3 1,-3-2-2,-12 0 12,-1-4-13,3-10-3,2-6 6,11-10-4,0-5-2,0-3-3,0-8 0,7 1-2,13-1 2,4-4 0,7-1 10,8-2-3,3 0-2,-3 0-2,4 0-1,-3 0 0,-2 0-2,-34 0-28,-4 0-127</inkml:trace>
  <inkml:trace contextRef="#ctx0" brushRef="#br0" timeOffset="11086.8835">14576 4787 110,'0'0'51,"0"0"-37,-11 0-4,-7 0-4,-5 0 1,10-7 15,5-5-15,-2-2 6,8 0-4,2-4-3,0 1 3,0 0-8,2 0 3,14 2 3,9 1-7,2 0 2,0 2-2,-6 4 0,-7 4-1,-1 4 1,-9 0-4,4 0 3,-6 4-4,-2 22 5,0 8 10,0 3 0,0-4 3,-5-7-11,-2-8-2,7-8-7,0-10-84</inkml:trace>
  <inkml:trace contextRef="#ctx0" brushRef="#br0" timeOffset="11343.7691">14819 4692 88,'14'0'187,"-12"0"-156,-2 0-17,0 0 16,0 0-12,0 8-18,0 6-2,0 10 2,0 6 5,0 0-4,-4-5 1,-4-6 0,8-5-2,-2-2 0,2 1 0,-2-3-23,2 2-33,0-12-1,0 0-39</inkml:trace>
  <inkml:trace contextRef="#ctx0" brushRef="#br0" timeOffset="11680.655">15035 4770 183,'7'0'77,"-7"0"-62,0 0 9,0 0 1,0 0-17,0 0-8,-18 0 0,-4 0 8,-3 5-8,3-5-7,13 0 4,0 0 4,7 0-2,2 0 1,0-12-16,0-2 6,2-1-12,14 1 16,6 2 4,-2 4 2,-2 2 0,2 6 0,-4 0-6,-5 0-6,-11 6-72,0 6-15</inkml:trace>
  <inkml:trace contextRef="#ctx0" brushRef="#br0" timeOffset="11960.4958">15365 4750 224,'14'0'63,"-14"0"-53,0 0-5,-5 0 7,-15 0 1,-9 2-12,9 2-1,5-4 6,1 0-5,5 0 3,9 0 14,0-7-4,0-10 2,0 2-7,0 3-8,7 1-2,-1 5-3,4 4 2,-4 2 0,5 0-11,-5 2 4,4 18-30,-6 6-6,-4-14 4,0-4-51</inkml:trace>
  <inkml:trace contextRef="#ctx0" brushRef="#br0" timeOffset="12355.3679">15626 4488 159,'0'-3'63,"0"3"-18,0 0-12,0 0 2,2 0-29,3 0-3,-3 19-3,2 5 0,6 3 10,-6 2-3,5 0-2,-3 0 2,-4 0-4,5-4-1,-2-4 4,-3-2-6,5-3 0,-3-2 0,7 0-14,-6-14-69,2 0-144</inkml:trace>
  <inkml:trace contextRef="#ctx0" brushRef="#br0" timeOffset="13310.9184">16534 4678 125,'4'0'85,"-4"0"-63,0 0 17,0 0 7,0 0-6,0 0-26,0 0-14,0 0 25,0 0-14,0 0 6,-10 0-3,8 0-13,-2-2-1,2-6 0,-3-1-1,5 2-1,0-3-2,0-2-13,0 0 16,0 2-12,0-2 6,5 2 4,9 2-4,-6 0 4,5 4 3,1 0 0,-3 2-4,1 2 3,-6 0 0,-2 0 1,5 0-9,1 0 7,-4 14-11,-4 4 13,5 3 9,-5 0-9,0 1 5,-2-4-5,0 0-10,0-14-69</inkml:trace>
  <inkml:trace contextRef="#ctx0" brushRef="#br0" timeOffset="13973.19">16988 4671 17,'-5'9'12,"-8"-5"25,0-4-1,6 0-14,-4 0 30,2 0-6,7 0-6,0 0-21,0 0-12,2 0-3,0 0-4,0 0 0,0 0 14,0-4-5,0 0-1,0 4-7,0-2 5,0 2 14,0 0-12,0 0-3,0 0-5,0 0-13,0 0 5,0 0 0,0 0-8,0 0 7,0 0-3,0-3 12,0-2-2,0-5-2,0 0-3,4-2 7,-2 2 1,5-1 11,-5 4 7,-2 1-2,0 4 4,0 2 11,0 0 4,0 0-31,0 0-5,0 0 0,0 24-13,0 8 13,0 6 7,-2 0-5,-9 0 1,-3-8-2,8-4-1,-3-4 5,-1-5-5,6-3-9,4-5-23,0-9-69,0 0-114</inkml:trace>
  <inkml:trace contextRef="#ctx0" brushRef="#br0" timeOffset="14275.0849">17327 4708 251,'0'0'39,"0"0"-29,-2 0-9,-25 0 24,-2 0-25,-2 0-2,6 0-2,10 0-10,1-2 14,8-6 9,-1-2-1,7 0 5,0 0 7,0 1-11,0 0-9,0 4-2,13-2-1,5 3 1,4 4-3,-4 0-2,7 2-11,-8 18-45,-12-10-18</inkml:trace>
  <inkml:trace contextRef="#ctx0" brushRef="#br0" timeOffset="14592.9055">17545 4717 182,'21'3'75,"-21"-1"-22,0-2-16,0 0-7,0 2-29,-10 0 2,-7 1 15,-8-3-18,5 0 6,7 0-1,1 0-5,3 0 9,7-12-2,2-2-4,0-3 20,0 2-20,2 0 5,12 4-8,-1 4-1,-2 7-4,3 0-3,-3 0-11,3 21 8,-8 2 1,5 1 10,-7-1 0,8-9-2,-12-14-75,11 0-233</inkml:trace>
  <inkml:trace contextRef="#ctx0" brushRef="#br0" timeOffset="16053.1438">17933 4485 0,'0'8'58,"0"-5"-35,0-2 11,0 1 16,-4-2-12,-1 0-19,-2 0 0,7 0-7,-2 0-6,2 0 24,0-7-17,0-10-12,0 0 29,0-2-30,14 3 1,3 0-3,4 7 0,-1 0-1,-7 6 2,5 3-4,-5 0 4,0 0-3,-1 12-12,-10 15 6,0 11 10,-2 10 7,0 5-1,-6 3-5,-19-5 13,5-12-12,5-9-2,8-7 6,0-11-6,7-3 1,0-5-1,0-4-2,0 0-2,0 0 2,14 0 2,17 0 21,4-13-12,9 1-4,-1 1-5,-1-1-5,-30 8-46,1 0-121</inkml:trace>
  <inkml:trace contextRef="#ctx0" brushRef="#br0" timeOffset="16490.8955">18524 4638 175,'2'0'66,"-2"2"-43,0 0 16,0 2 12,0 0-31,-11 2-20,-3-3 1,-1 0 6,2-1-7,8-2 5,3 0-5,2 0-1,0 0-1,0 0-3,0-8 5,2-2-1,14-2-7,-1 6 7,-1 2 1,-10 4-4,3 0 3,-3 0-6,-2 0-12,1 22 17,-1 6 2,-2 8 24,0 3-13,-5-1-9,-10-4 9,1-5-9,8-7 0,-3-3-1,0-3-1,9-16-17,0 0-119</inkml:trace>
  <inkml:trace contextRef="#ctx0" brushRef="#br0" timeOffset="17037.6208">18889 4726 7,'0'0'134,"0"0"-83,0 0-16,0 0 10,0 0-13,0 0-19,0 0-3,-2 0-10,-9 0 11,5 0 1,-6 0-12,3 0 10,5-4 0,2-8-7,0 0-3,2 0 5,0 0-4,0-3-1,0 1-2,19-1-3,8 3 2,2 4 3,-6 4-6,-8 4 4,-8 0-3,0 0-3,-3 7-10,-4 10 13,0 7 4,0 4-11,0-16-12,0-6-97</inkml:trace>
  <inkml:trace contextRef="#ctx0" brushRef="#br0" timeOffset="17733.266">19290 4613 157,'-2'-5'154,"0"3"-80,2 0-3,-2 2-5,2 0-20,0 0-43,0 0-3,0 0-4,-2 4-15,-7 24 12,0 14 7,0 2 1,-2 0 5,-2-12-4,8-6-4,5-4-4,0-8-68,0-14-38,0 0-134</inkml:trace>
  <inkml:trace contextRef="#ctx0" brushRef="#br0" timeOffset="18117.1139">19607 4730 175,'11'0'97,"-11"0"-97,0 2 11,-11 0-6,-9 0 0,-5 0-1,8-2-1,5 0-3,8 0 0,-3 0 2,7 0-1,0-4 3,0-8 1,0-4 8,0 1-13,0 0-2,14 3 2,-3 2 1,2 4 0,3 0-1,-3 4 0,1 2-5,-3 0 4,-7 0-12,6 5-4,-6 9 13,0-2 4,5 3 20,-7-3-12,5 0-7,-2-2 4,-5 2 0,0 2-5,0-11-22,0 0-59</inkml:trace>
  <inkml:trace contextRef="#ctx0" brushRef="#br0" timeOffset="19175.9234">19603 4437 38,'0'0'178,"0"0"-149,0 0-15,0 0 38,0 0 5,0 0-24,-2 2 4,-10 0-16,6 0-11,-3-2 2,0 0-11,4 0 13,1 0 0,-3 0-13,3-8-2,4-4 1,0 2-3,0 0-1,0-2-4,0 0 1,0 0 1,15 0-8,12 2 13,-2 4-2,-5 4 1,-7 2-1,-1 0-1,-6 0-7,3 12-4,-5 13 7,8 6 8,-8 7 1,3 2 1,-3-2 4,-4-4-4,2-3-1,-2-4 3,0 2-4,0-5 13,-6 2-5,-19-1-1,-6 1 5,-9-1-10,-3-2 4,12-9-5,4-5-1,27-9-29,0 0-111</inkml:trace>
  <inkml:trace contextRef="#ctx0" brushRef="#br0" timeOffset="21526.6221">20227 4732 145,'0'10'50,"0"-6"-47,0 0 2,0-2-4,0-2 35,0 0 27,0 0-8,-11 0-41,0 0-4,-3-3 9,12-4-6,0 1 5,2-4-17,0-2-1,0 1-7,0-1-5,13-3 8,5 7 1,-2 2 2,1 3 0,-3 3-2,-3 0-5,-7 0 4,3 15-10,-5 16 14,-2 4 0,0 5 2,0-1 4,-2-9-4,-7-11 0,5-1 1,-10-1-3,5-17-21,3 1-85</inkml:trace>
  <inkml:trace contextRef="#ctx0" brushRef="#br0" timeOffset="21740.626">20835 4696 328,'27'0'2,"-13"0"-1,1 0-1,1 0 0,9 0-40,3 0 19,-21 0-20,8 0-87</inkml:trace>
  <inkml:trace contextRef="#ctx0" brushRef="#br0" timeOffset="21877.5425">21426 4659 242,'29'5'72,"-11"-3"-66,6-2-6,26 0-13,-33 0-66</inkml:trace>
  <inkml:trace contextRef="#ctx0" brushRef="#br0" timeOffset="22004.4673">22139 4590 273,'70'-6'12,"-30"4"-11,4-2-1,-30 4-38,-1-3-85</inkml:trace>
  <inkml:trace contextRef="#ctx0" brushRef="#br0" timeOffset="22119.4011">22955 4485 271,'65'-2'26,"-56"2"-26,2 0-6,0 0 4,-11 0-68,0 0 0</inkml:trace>
  <inkml:trace contextRef="#ctx0" brushRef="#br0" timeOffset="24042.5431">23510 4243 257,'-11'12'75,"11"-12"-61,0 0-7,0 0-4,0 0 37,0 0-4,0-12-26,9-5-3,5 0-4,-1-1-3,5-5 5,-3 1-5,3 3 5,-3 1-5,4 8 0,-11 2-3,4 4 1,-3 4 0,-7 0-2,4 0-7,6 12 2,1 21-8,5 20 17,2 9 2,-2 10 0,-5 4-2,-1-4 5,-4-7-3,1-11 2,-7-12-4,1-11 0,-3-4 4,0-5 0,0 2 1,0-2 4,-18 4-8,-24 6 16,-16 2-6,-14 1-9,1-5 3,13-4-4,16-4-2,15-8-7,27-14-94,0 0-52</inkml:trace>
  <inkml:trace contextRef="#ctx0" brushRef="#br0" timeOffset="25203.0157">24186 4483 270,'-16'5'87,"16"-5"-60,0 1-19,0-1 27,0 3 2,0-3-17,0 0-2,0 0-16,0 0 13,0 0 2,0 0-15,0 0-2,12 0-4,30 0 1,18-12 0,21-7-3,-4-5-12,-3 4-1,-7 1 15,-9-2 0,-5 5 4,-8 0 0,-3 1-4,-13 1-3,0 1 6,-13 3-1,-5 1-10,-9 2 11,-2 0 0,0-6-6,-2-1 5,-21 0-11,4-2 13,-6 0 4,5 1 2,2 4 4,9 4-8,2 3 17,7 3-17,0 1-2,0 0-15,16 0 0,11 21 15,2 2 5,-3 5-5,-3 0-3,-5 0 2,-3 1-1,-1-6 2,-1-3 0,-1-4 2,-10 0-2,2-2 0,-4 6-1,0 4 1,-6 8 1,-35 7 11,-5 3-8,21-30-4,7-4-96</inkml:trace>
  <inkml:trace contextRef="#ctx0" brushRef="#br0" timeOffset="30684.1704">22425 2907 185,'-18'9'55,"18"-9"-44,0 0-4,0 0 22,0 0 9,0 0-12,0 0-13,0 0 17,2 0-4,23 0-17,22-9-5,37 0-4,44 2-1,32 7-1,29 0-1,21 7 3,4 9 0,14-3 2,-6-1-2,-3-2 0,-14 3 0,-20-1 0,-27 6-2,-29 4 1,-26 3 1,-21 8-7,-19 1 6,-19-1-10,-10-1 7,-18-7 3,-8-4 2,-1-8 0,-7-3 1,0-4-1,0-4 4,0 0-4,0-2-1,0 0 3,2 0 0,-2 0 2,0 0 2,2 0 0,-2 0 3,0 0-9,0 0-1,0 0 2,2 0 0,-2 0 3,0 0 8,0 0-4,0 0 2,0 0-11,0 0 0,0 0 0,0 2-9,8 12-34,5 7-7,-9-12-56,8-4-156</inkml:trace>
  <inkml:trace contextRef="#ctx0" brushRef="#br0" timeOffset="34712.3794">27115 1909 240,'6'0'57,"-6"0"-45,0 0-7,0 0 1,-13 0-1,0 0 10,-3 0-14,-2 0 1,-1 0 1,-19 0 0,-11 9-3,-20 17 0,-23 13 1,-3 12-3,-11 7 3,15 0-1,24-2 0,30-13-5,23-10-3,14-8-10,27-2 3,31-7 15,17-2 13,10-4 1,0-4 1,-16 2-13,-22 2 6,-16 5-5,-16 4-3,-5 13 0,-10 21-13,-39 22 13,-47 26 20,-28 9-13,-6-9 2,12-20-8,35-24 2,28-26-3,23-10 0,13-13 0,9-6-1,0-2-3,0 0 4,43-2 16,28-16-2,22-7-2,21-2-12,7 3-1,-10 4-27,-6 1-21,-12 2 8,-70 13-11,-10-2-62</inkml:trace>
  <inkml:trace contextRef="#ctx0" brushRef="#br0" timeOffset="34976.2528">27528 2624 181,'-14'8'9,"14"-8"12,0 0 19,0 0 27,29 0-37,29 0-4,16 0 19,10-13-31,-12 3-13,-16 3-2,-52 7-28,-4 0-146</inkml:trace>
  <inkml:trace contextRef="#ctx0" brushRef="#br0" timeOffset="35522.9632">28888 2013 302,'15'-18'73,"-15"18"-17,0 0-29,0 0-11,-5 10-16,-30 42-1,-23 29 1,-16 27 1,-8 9 9,8-1-10,16-8 0,9-22 1,18-16-1,13-17 0,9-12 0,5-13-5,4-12-4,0-8-25,0-8 10,0 0 24,17 0 8,12-27 5,12-18-3,3-9-6,-2-8 8,-5-3-4,-16 2 2,-9 0 5,-12 9-7,0 10-3,-2 8 6,-27 11-7,-2 12 14,-1 5-18,8 8-8,-1 0 7,10 4-67,12 8-71,3 0-91</inkml:trace>
  <inkml:trace contextRef="#ctx0" brushRef="#br0" timeOffset="35799.8252">29297 1872 371,'9'-23'47,"-9"23"-20,0 0-27,2 18-3,-2 40-10,0 24 9,0 20 4,0 9 16,-9-9-14,-1-12 4,-4-14-5,7-13 2,1-17-6,6-9-18,0-37-51,0 0-70</inkml:trace>
  <inkml:trace contextRef="#ctx0" brushRef="#br0" timeOffset="36097.6775">29814 2548 345,'9'-6'78,"-9"3"-36,-15 1-38,-23-3-1,-9 3-3,1-2 1,1-4-5,5-2 4,15-2-19,10-8 18,12-6-8,3-3 0,12-4-10,23 3 19,17 8 0,4 5 0,-4 10-4,0 7 2,-12 0-3,-11 22-6,-20 18-15,-4 7-39,-5-24-14,0-5-100</inkml:trace>
  <inkml:trace contextRef="#ctx0" brushRef="#br0" timeOffset="36442.5">30163 2526 162,'44'0'83,"-42"0"2,-2-10-19,0-5-24,-31-4-41,-5-1 9,-1 2-4,-2-2-2,13 0-4,10-4 0,14 0 0,2-2 0,0 1 0,20 4 4,9 7 1,7 8-8,6 6 3,3 0-3,1 32 3,6 14-14,-17 14 11,-4 12-1,-17 10-10,-14 8 9,0 4 5,-7-3 17,-15-10-1,0-12-13,-3-11-2,0-5-1,-6-9 1,-4-9 8,-7-6-7,-6-12 6,2-8 2,5-9-9,6 0-1,6-6-12,16-30-54,13 11-40,0-7-196</inkml:trace>
  <inkml:trace contextRef="#ctx0" brushRef="#br0" timeOffset="36847.2717">31317 2249 364,'42'-25'20,"-42"25"-20,0 0-5,0 22-10,-13 30 15,-25 20 0,-6 10 10,-10 0 4,12-3-14,6-12 1,12-9-1,-1-3 2,9-13-2,1-12 1,6-10-1,4-10-10,3-7 2,2-3 8,0 0 2,7-23 6,17-19 20,3-10-16,0-8-4,-5-6 3,-9 6 10,-5 7-16,-8 15 16,0 13-10,0 8 17,0 10-5,0 4-19,-6 1-1,6 2-3,0 0-7,-4 0 7,2 0-40,-5 10-19,3 0-23,2-4-70</inkml:trace>
  <inkml:trace contextRef="#ctx0" brushRef="#br0" timeOffset="37270.0269">30736 2027 216,'-16'-14'65,"16"10"-8,0-3-27,0 2 21,0-9-17,0-4-6,6-6-19,12-10-8,5-2 14,3 0-14,-4 2 4,3 6-5,-7 6 2,-5 4-3,-4 9 1,-5 4 0,-4 5-1,0 0 0,2 0 0,6 0-13,7 21 0,5 12 14,14 4 2,-1 5-1,7 1 7,7-1-8,-9-3 0,-30-30-15,-5-9-302</inkml:trace>
  <inkml:trace contextRef="#ctx0" brushRef="#br0" timeOffset="40186.8846">26415 3473 218,'6'-6'107,"-6"6"-56,0 0-23,0 0 9,0 0 5,0 0-39,-8 1-3,-13 19 0,2 6 3,-4 6-8,13-3 4,-2 0 1,5 5-3,7-2 3,0-1 0,0-1 0,34-7 2,17-10-5,20-13 3,16 0-33,0-21-26,-55-5-30,-22-1-132</inkml:trace>
  <inkml:trace contextRef="#ctx0" brushRef="#br0" timeOffset="40328.9056">26515 3237 291,'0'-5'0,"0"5"-70,7 0 28,0 0-13</inkml:trace>
  <inkml:trace contextRef="#ctx0" brushRef="#br0" timeOffset="40537.9413">26830 3601 327,'40'16'14,"-22"-15"-8,9 2-6,0-3 1,-8 0 2,4 0-3,-21 0-9,-2-6-114</inkml:trace>
  <inkml:trace contextRef="#ctx0" brushRef="#br0" timeOffset="40716.8967">26901 3410 381,'0'-12'60,"0"12"-56,0 0-4,14 0-4,13 0-17,4 2-8,2 7 4,7-4-25,-27-5-25,1 0-98</inkml:trace>
  <inkml:trace contextRef="#ctx0" brushRef="#br0" timeOffset="40915.7875">27247 3284 219,'9'0'114,"-9"0"-88,0 0-26,0 10-2,0 30 2,0 22 24,0 17 21,0-3-32,0-2-12,10-15 5,11-13-6,12-20-5,-20-26-81</inkml:trace>
  <inkml:trace contextRef="#ctx0" brushRef="#br0" timeOffset="41884.3093">26270 1359 301,'0'24'0,"0"-7"-1,0 6-2,7 7 3,2 6 0,-3 3 1,6-3 0,-3-4 0,-5-6-1,-2 0 1,-2-3 2,0-4-3,0-3 3,0-2 6,0-3-9,0-4 4,0-5-4,0-2-4,0 0 4,2 0 8,9-9 3,12-22-7,-1-3-3,7 4-1,-2 2 0,-2 10 2,-4 6-5,0 3 3,-3 4 0,-1 3-3,-3 2 1,1 0 1,4 0 0,-4 10-5,1 10 6,-1 1 5,1 2-5,-5 0 8,-3-2-6,2 4 1,1-4-3,-11-14-53,2-6-54</inkml:trace>
  <inkml:trace contextRef="#ctx0" brushRef="#br0" timeOffset="42080.192">26849 1708 257,'12'0'115,"-8"0"-58,5 0-48,7 0 0,1-3-7,-1-4-2,-3 5 0,-3 0 0,1 2-1,2 0-73,-10 0-79</inkml:trace>
  <inkml:trace contextRef="#ctx0" brushRef="#br0" timeOffset="42489.9564">27271 1480 162,'0'0'72,"0"0"-11,0 0 1,0 0-22,0 0-22,0 0-18,0 0-10,0 16 6,0 6-1,-11 3 5,9 1 0,-5-5 2,7 2-2,0-2 0,0 4 12,5 1 7,12-5-8,12 2-4,14-4 9,3-4-12,19-3 6,0-9-10,8-3-6,-48 0-46,-8 0-99</inkml:trace>
  <inkml:trace contextRef="#ctx0" brushRef="#br0" timeOffset="48579.7702">12703 3106 20,'23'-10'193,"-21"6"-188,0 2-3,0 0 15,-2 2 46,0 0-9,3 0-4,-3 0-3,0 0-12,0 0-9,0 0-21,0 0-1,0 0-4,0 0-3,0 18 3,-3 24-5,-23 16 5,-5 16 3,-12 10 1,-3 7-5,-6-3 1,7-6-5,-1-9 4,8-14-13,9-14 4,11-17-5,9-16-3,9-12-13,0 0-13,0 0 12,5-25-35,5 4 2,2-5-97</inkml:trace>
  <inkml:trace contextRef="#ctx0" brushRef="#br0" timeOffset="48837.703">12369 3224 254,'0'-14'96,"0"14"-70,0 0-10,0 0-1,0 0-15,7 4 0,6 19 0,3 4 4,6 5-3,-2-2 6,5 0-7,-5-4 0,0-1 1,-4-2 1,1-2-2,1 4 0,-5 4 0,-13-20-84,0-2-71</inkml:trace>
  <inkml:trace contextRef="#ctx0" brushRef="#br0" timeOffset="49115.5718">12956 3680 339,'13'8'24,"5"-8"-22,13 0-2,13 0 9,10 0-2,-5-3 2,-7-6 2,-13 0-5,-8 4-2,-8-7-4,-13 7-30,0-2-77</inkml:trace>
  <inkml:trace contextRef="#ctx0" brushRef="#br0" timeOffset="49297.4623">13076 3493 254,'13'-22'78,"18"6"-66,12-4 14,3 6-4,4 0-18,-6 3-2,-1 7-2,-39 4-60,-4 0-117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B2A8B2-98C8-4528-9575-BD133F2D71EF}" type="datetimeFigureOut">
              <a:rPr lang="en-US" smtClean="0"/>
              <a:t>9/11/2019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E43FD6-B220-4FCB-B105-D8ACAA232A85}" type="slidenum">
              <a:rPr lang="en-US" smtClean="0"/>
              <a:t>‹#›</a:t>
            </a:fld>
            <a:endParaRPr lang="en-US"/>
          </a:p>
        </p:txBody>
      </p:sp>
    </p:spTree>
    <p:extLst>
      <p:ext uri="{BB962C8B-B14F-4D97-AF65-F5344CB8AC3E}">
        <p14:creationId xmlns:p14="http://schemas.microsoft.com/office/powerpoint/2010/main" val="1452323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43FD6-B220-4FCB-B105-D8ACAA232A85}" type="slidenum">
              <a:rPr lang="en-US" smtClean="0"/>
              <a:t>1</a:t>
            </a:fld>
            <a:endParaRPr lang="en-US"/>
          </a:p>
        </p:txBody>
      </p:sp>
    </p:spTree>
    <p:extLst>
      <p:ext uri="{BB962C8B-B14F-4D97-AF65-F5344CB8AC3E}">
        <p14:creationId xmlns:p14="http://schemas.microsoft.com/office/powerpoint/2010/main" val="1208840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E43FD6-B220-4FCB-B105-D8ACAA232A85}" type="slidenum">
              <a:rPr lang="en-US" smtClean="0"/>
              <a:t>4</a:t>
            </a:fld>
            <a:endParaRPr lang="en-US"/>
          </a:p>
        </p:txBody>
      </p:sp>
    </p:spTree>
    <p:extLst>
      <p:ext uri="{BB962C8B-B14F-4D97-AF65-F5344CB8AC3E}">
        <p14:creationId xmlns:p14="http://schemas.microsoft.com/office/powerpoint/2010/main" val="2533054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2AA793-0DBD-4217-8BD4-755A582AEAE4}" type="slidenum">
              <a:rPr lang="en-US" smtClean="0"/>
              <a:t>22</a:t>
            </a:fld>
            <a:endParaRPr lang="en-US"/>
          </a:p>
        </p:txBody>
      </p:sp>
    </p:spTree>
    <p:extLst>
      <p:ext uri="{BB962C8B-B14F-4D97-AF65-F5344CB8AC3E}">
        <p14:creationId xmlns:p14="http://schemas.microsoft.com/office/powerpoint/2010/main" val="3923014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63166E-B17C-402D-A06E-DF26FEEAA5C3}" type="slidenum">
              <a:rPr lang="en-US" smtClean="0"/>
              <a:t>53</a:t>
            </a:fld>
            <a:endParaRPr lang="en-US"/>
          </a:p>
        </p:txBody>
      </p:sp>
    </p:spTree>
    <p:extLst>
      <p:ext uri="{BB962C8B-B14F-4D97-AF65-F5344CB8AC3E}">
        <p14:creationId xmlns:p14="http://schemas.microsoft.com/office/powerpoint/2010/main" val="3900566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490EBC8-7347-4B94-8060-972A4D8324BF}"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F0DC7-D374-48BC-8484-DA33885E7D2A}" type="slidenum">
              <a:rPr lang="en-US" smtClean="0"/>
              <a:t>‹#›</a:t>
            </a:fld>
            <a:endParaRPr lang="en-US"/>
          </a:p>
        </p:txBody>
      </p:sp>
    </p:spTree>
    <p:extLst>
      <p:ext uri="{BB962C8B-B14F-4D97-AF65-F5344CB8AC3E}">
        <p14:creationId xmlns:p14="http://schemas.microsoft.com/office/powerpoint/2010/main" val="923739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90EBC8-7347-4B94-8060-972A4D8324BF}"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F0DC7-D374-48BC-8484-DA33885E7D2A}" type="slidenum">
              <a:rPr lang="en-US" smtClean="0"/>
              <a:t>‹#›</a:t>
            </a:fld>
            <a:endParaRPr lang="en-US"/>
          </a:p>
        </p:txBody>
      </p:sp>
    </p:spTree>
    <p:extLst>
      <p:ext uri="{BB962C8B-B14F-4D97-AF65-F5344CB8AC3E}">
        <p14:creationId xmlns:p14="http://schemas.microsoft.com/office/powerpoint/2010/main" val="3565260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90EBC8-7347-4B94-8060-972A4D8324BF}"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F0DC7-D374-48BC-8484-DA33885E7D2A}" type="slidenum">
              <a:rPr lang="en-US" smtClean="0"/>
              <a:t>‹#›</a:t>
            </a:fld>
            <a:endParaRPr lang="en-US"/>
          </a:p>
        </p:txBody>
      </p:sp>
    </p:spTree>
    <p:extLst>
      <p:ext uri="{BB962C8B-B14F-4D97-AF65-F5344CB8AC3E}">
        <p14:creationId xmlns:p14="http://schemas.microsoft.com/office/powerpoint/2010/main" val="476484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90EBC8-7347-4B94-8060-972A4D8324BF}"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F0DC7-D374-48BC-8484-DA33885E7D2A}" type="slidenum">
              <a:rPr lang="en-US" smtClean="0"/>
              <a:t>‹#›</a:t>
            </a:fld>
            <a:endParaRPr lang="en-US"/>
          </a:p>
        </p:txBody>
      </p:sp>
    </p:spTree>
    <p:extLst>
      <p:ext uri="{BB962C8B-B14F-4D97-AF65-F5344CB8AC3E}">
        <p14:creationId xmlns:p14="http://schemas.microsoft.com/office/powerpoint/2010/main" val="2520425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90EBC8-7347-4B94-8060-972A4D8324BF}" type="datetimeFigureOut">
              <a:rPr lang="en-US" smtClean="0"/>
              <a:t>9/11/2019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F0DC7-D374-48BC-8484-DA33885E7D2A}" type="slidenum">
              <a:rPr lang="en-US" smtClean="0"/>
              <a:t>‹#›</a:t>
            </a:fld>
            <a:endParaRPr lang="en-US"/>
          </a:p>
        </p:txBody>
      </p:sp>
    </p:spTree>
    <p:extLst>
      <p:ext uri="{BB962C8B-B14F-4D97-AF65-F5344CB8AC3E}">
        <p14:creationId xmlns:p14="http://schemas.microsoft.com/office/powerpoint/2010/main" val="1298728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490EBC8-7347-4B94-8060-972A4D8324BF}"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1F0DC7-D374-48BC-8484-DA33885E7D2A}" type="slidenum">
              <a:rPr lang="en-US" smtClean="0"/>
              <a:t>‹#›</a:t>
            </a:fld>
            <a:endParaRPr lang="en-US"/>
          </a:p>
        </p:txBody>
      </p:sp>
    </p:spTree>
    <p:extLst>
      <p:ext uri="{BB962C8B-B14F-4D97-AF65-F5344CB8AC3E}">
        <p14:creationId xmlns:p14="http://schemas.microsoft.com/office/powerpoint/2010/main" val="2923622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490EBC8-7347-4B94-8060-972A4D8324BF}" type="datetimeFigureOut">
              <a:rPr lang="en-US" smtClean="0"/>
              <a:t>9/11/2019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1F0DC7-D374-48BC-8484-DA33885E7D2A}" type="slidenum">
              <a:rPr lang="en-US" smtClean="0"/>
              <a:t>‹#›</a:t>
            </a:fld>
            <a:endParaRPr lang="en-US"/>
          </a:p>
        </p:txBody>
      </p:sp>
    </p:spTree>
    <p:extLst>
      <p:ext uri="{BB962C8B-B14F-4D97-AF65-F5344CB8AC3E}">
        <p14:creationId xmlns:p14="http://schemas.microsoft.com/office/powerpoint/2010/main" val="3507337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490EBC8-7347-4B94-8060-972A4D8324BF}" type="datetimeFigureOut">
              <a:rPr lang="en-US" smtClean="0"/>
              <a:t>9/11/2019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1F0DC7-D374-48BC-8484-DA33885E7D2A}" type="slidenum">
              <a:rPr lang="en-US" smtClean="0"/>
              <a:t>‹#›</a:t>
            </a:fld>
            <a:endParaRPr lang="en-US"/>
          </a:p>
        </p:txBody>
      </p:sp>
    </p:spTree>
    <p:extLst>
      <p:ext uri="{BB962C8B-B14F-4D97-AF65-F5344CB8AC3E}">
        <p14:creationId xmlns:p14="http://schemas.microsoft.com/office/powerpoint/2010/main" val="1544440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90EBC8-7347-4B94-8060-972A4D8324BF}" type="datetimeFigureOut">
              <a:rPr lang="en-US" smtClean="0"/>
              <a:t>9/11/2019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1F0DC7-D374-48BC-8484-DA33885E7D2A}" type="slidenum">
              <a:rPr lang="en-US" smtClean="0"/>
              <a:t>‹#›</a:t>
            </a:fld>
            <a:endParaRPr lang="en-US"/>
          </a:p>
        </p:txBody>
      </p:sp>
    </p:spTree>
    <p:extLst>
      <p:ext uri="{BB962C8B-B14F-4D97-AF65-F5344CB8AC3E}">
        <p14:creationId xmlns:p14="http://schemas.microsoft.com/office/powerpoint/2010/main" val="1442360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90EBC8-7347-4B94-8060-972A4D8324BF}"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1F0DC7-D374-48BC-8484-DA33885E7D2A}" type="slidenum">
              <a:rPr lang="en-US" smtClean="0"/>
              <a:t>‹#›</a:t>
            </a:fld>
            <a:endParaRPr lang="en-US"/>
          </a:p>
        </p:txBody>
      </p:sp>
    </p:spTree>
    <p:extLst>
      <p:ext uri="{BB962C8B-B14F-4D97-AF65-F5344CB8AC3E}">
        <p14:creationId xmlns:p14="http://schemas.microsoft.com/office/powerpoint/2010/main" val="860816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90EBC8-7347-4B94-8060-972A4D8324BF}" type="datetimeFigureOut">
              <a:rPr lang="en-US" smtClean="0"/>
              <a:t>9/11/2019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1F0DC7-D374-48BC-8484-DA33885E7D2A}" type="slidenum">
              <a:rPr lang="en-US" smtClean="0"/>
              <a:t>‹#›</a:t>
            </a:fld>
            <a:endParaRPr lang="en-US"/>
          </a:p>
        </p:txBody>
      </p:sp>
    </p:spTree>
    <p:extLst>
      <p:ext uri="{BB962C8B-B14F-4D97-AF65-F5344CB8AC3E}">
        <p14:creationId xmlns:p14="http://schemas.microsoft.com/office/powerpoint/2010/main" val="1762065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90EBC8-7347-4B94-8060-972A4D8324BF}" type="datetimeFigureOut">
              <a:rPr lang="en-US" smtClean="0"/>
              <a:t>9/11/2019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1F0DC7-D374-48BC-8484-DA33885E7D2A}" type="slidenum">
              <a:rPr lang="en-US" smtClean="0"/>
              <a:t>‹#›</a:t>
            </a:fld>
            <a:endParaRPr lang="en-US"/>
          </a:p>
        </p:txBody>
      </p:sp>
    </p:spTree>
    <p:extLst>
      <p:ext uri="{BB962C8B-B14F-4D97-AF65-F5344CB8AC3E}">
        <p14:creationId xmlns:p14="http://schemas.microsoft.com/office/powerpoint/2010/main" val="870388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customXml" Target="../ink/ink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24.emf"/><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customXml" Target="../ink/ink2.xml"/><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3.png"/><Relationship Id="rId5" Type="http://schemas.openxmlformats.org/officeDocument/2006/relationships/image" Target="../media/image46.png"/><Relationship Id="rId10" Type="http://schemas.openxmlformats.org/officeDocument/2006/relationships/image" Target="../media/image52.png"/><Relationship Id="rId4" Type="http://schemas.openxmlformats.org/officeDocument/2006/relationships/image" Target="../media/image45.png"/><Relationship Id="rId9" Type="http://schemas.openxmlformats.org/officeDocument/2006/relationships/image" Target="../media/image51.png"/></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4.png"/><Relationship Id="rId7"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1.png"/><Relationship Id="rId10"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64.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72.gif"/><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0.png"/><Relationship Id="rId7"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image" Target="../media/image61.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6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0.png"/><Relationship Id="rId7" Type="http://schemas.openxmlformats.org/officeDocument/2006/relationships/image" Target="../media/image91.png"/><Relationship Id="rId16"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24000" y="223520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Times New Roman" panose="02020603050405020304" pitchFamily="18" charset="0"/>
                <a:cs typeface="Times New Roman" panose="02020603050405020304" pitchFamily="18" charset="0"/>
              </a:rPr>
              <a:t>Advanced</a:t>
            </a:r>
          </a:p>
          <a:p>
            <a:pPr algn="ctr"/>
            <a:r>
              <a:rPr lang="en-US" dirty="0" smtClean="0">
                <a:latin typeface="Times New Roman" panose="02020603050405020304" pitchFamily="18" charset="0"/>
                <a:cs typeface="Times New Roman" panose="02020603050405020304" pitchFamily="18" charset="0"/>
              </a:rPr>
              <a:t>Deep Learning</a:t>
            </a:r>
          </a:p>
          <a:p>
            <a:pPr algn="ct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84405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809625" y="581309"/>
            <a:ext cx="10515600" cy="60814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smtClean="0">
              <a:latin typeface="Times New Roman" panose="02020603050405020304" pitchFamily="18" charset="0"/>
              <a:cs typeface="Times New Roman" panose="02020603050405020304" pitchFamily="18" charset="0"/>
            </a:endParaRPr>
          </a:p>
          <a:p>
            <a:pPr marL="514350" indent="-514350">
              <a:buFont typeface="Arial" panose="020B0604020202020204" pitchFamily="34" charset="0"/>
              <a:buAutoNum type="arabicPeriod"/>
            </a:pPr>
            <a:endParaRPr lang="en-US" dirty="0" smtClean="0">
              <a:latin typeface="Times New Roman" panose="02020603050405020304" pitchFamily="18" charset="0"/>
              <a:cs typeface="Times New Roman" panose="02020603050405020304" pitchFamily="18" charset="0"/>
            </a:endParaRPr>
          </a:p>
          <a:p>
            <a:pPr marL="514350" indent="-514350">
              <a:buFont typeface="Arial" panose="020B0604020202020204" pitchFamily="34" charset="0"/>
              <a:buAutoNum type="arabicPeriod"/>
            </a:pPr>
            <a:r>
              <a:rPr lang="en-US" dirty="0" smtClean="0">
                <a:latin typeface="Times New Roman" panose="02020603050405020304" pitchFamily="18" charset="0"/>
                <a:cs typeface="Times New Roman" panose="02020603050405020304" pitchFamily="18" charset="0"/>
              </a:rPr>
              <a:t>Batch or Deterministic</a:t>
            </a:r>
          </a:p>
          <a:p>
            <a:pPr marL="514350" indent="-514350">
              <a:buFont typeface="Arial" panose="020B0604020202020204" pitchFamily="34" charset="0"/>
              <a:buAutoNum type="arabicPeriod"/>
            </a:pPr>
            <a:endParaRPr lang="en-US" dirty="0" smtClean="0">
              <a:latin typeface="Times New Roman" panose="02020603050405020304" pitchFamily="18" charset="0"/>
              <a:cs typeface="Times New Roman" panose="02020603050405020304" pitchFamily="18" charset="0"/>
            </a:endParaRPr>
          </a:p>
          <a:p>
            <a:pPr marL="514350" indent="-514350">
              <a:buFont typeface="Arial" panose="020B0604020202020204" pitchFamily="34" charset="0"/>
              <a:buAutoNum type="arabicPeriod"/>
            </a:pPr>
            <a:endParaRPr lang="en-US" dirty="0" smtClean="0">
              <a:latin typeface="Times New Roman" panose="02020603050405020304" pitchFamily="18" charset="0"/>
              <a:cs typeface="Times New Roman" panose="02020603050405020304" pitchFamily="18" charset="0"/>
            </a:endParaRPr>
          </a:p>
          <a:p>
            <a:pPr marL="514350" indent="-514350">
              <a:buFont typeface="Arial" panose="020B0604020202020204" pitchFamily="34" charset="0"/>
              <a:buAutoNum type="arabicPeriod"/>
            </a:pPr>
            <a:r>
              <a:rPr lang="en-US" dirty="0" smtClean="0">
                <a:latin typeface="Times New Roman" panose="02020603050405020304" pitchFamily="18" charset="0"/>
                <a:cs typeface="Times New Roman" panose="02020603050405020304" pitchFamily="18" charset="0"/>
              </a:rPr>
              <a:t>Stochastic or Online</a:t>
            </a:r>
          </a:p>
          <a:p>
            <a:pPr marL="514350" indent="-514350">
              <a:buFont typeface="Arial" panose="020B0604020202020204" pitchFamily="34" charset="0"/>
              <a:buAutoNum type="arabicPeriod"/>
            </a:pPr>
            <a:endParaRPr lang="en-US" dirty="0" smtClean="0">
              <a:latin typeface="Times New Roman" panose="02020603050405020304" pitchFamily="18" charset="0"/>
              <a:cs typeface="Times New Roman" panose="02020603050405020304" pitchFamily="18" charset="0"/>
            </a:endParaRPr>
          </a:p>
          <a:p>
            <a:pPr marL="514350" indent="-514350">
              <a:buFont typeface="Arial" panose="020B0604020202020204" pitchFamily="34" charset="0"/>
              <a:buAutoNum type="arabicPeriod"/>
            </a:pPr>
            <a:endParaRPr lang="en-US" dirty="0" smtClean="0">
              <a:latin typeface="Times New Roman" panose="02020603050405020304" pitchFamily="18" charset="0"/>
              <a:cs typeface="Times New Roman" panose="02020603050405020304" pitchFamily="18" charset="0"/>
            </a:endParaRPr>
          </a:p>
          <a:p>
            <a:pPr marL="514350" indent="-514350">
              <a:buFont typeface="Arial" panose="020B0604020202020204" pitchFamily="34" charset="0"/>
              <a:buAutoNum type="arabicPeriod"/>
            </a:pPr>
            <a:r>
              <a:rPr lang="en-US" dirty="0" smtClean="0">
                <a:latin typeface="Times New Roman" panose="02020603050405020304" pitchFamily="18" charset="0"/>
                <a:cs typeface="Times New Roman" panose="02020603050405020304" pitchFamily="18" charset="0"/>
              </a:rPr>
              <a:t>Mini-batch Stochastic(stochastic)</a:t>
            </a:r>
          </a:p>
          <a:p>
            <a:pPr marL="0" indent="0">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71592" y="581309"/>
            <a:ext cx="11791665"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Gradient Descent Variants</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23759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683" y="-494685"/>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t/>
            </a:r>
            <a:br>
              <a:rPr lang="en-US" sz="3200" dirty="0" smtClean="0"/>
            </a:br>
            <a:r>
              <a:rPr lang="en-US" sz="3200" dirty="0" smtClean="0"/>
              <a:t/>
            </a:r>
            <a:br>
              <a:rPr lang="en-US" sz="3200" dirty="0" smtClean="0"/>
            </a:br>
            <a:r>
              <a:rPr lang="en-US" sz="3200" dirty="0" smtClean="0"/>
              <a:t>Mini-batch sizes are generally driven by the following factors:</a:t>
            </a:r>
            <a:br>
              <a:rPr lang="en-US" sz="3200" dirty="0" smtClean="0"/>
            </a:br>
            <a:endParaRPr lang="en-US" sz="3200" dirty="0"/>
          </a:p>
        </p:txBody>
      </p:sp>
      <p:sp>
        <p:nvSpPr>
          <p:cNvPr id="3" name="Content Placeholder 2"/>
          <p:cNvSpPr txBox="1">
            <a:spLocks/>
          </p:cNvSpPr>
          <p:nvPr/>
        </p:nvSpPr>
        <p:spPr>
          <a:xfrm>
            <a:off x="559558" y="1076538"/>
            <a:ext cx="10515600" cy="511407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smtClean="0">
                <a:latin typeface="Times New Roman" panose="02020603050405020304" pitchFamily="18" charset="0"/>
                <a:cs typeface="Times New Roman" panose="02020603050405020304" pitchFamily="18" charset="0"/>
              </a:rPr>
              <a:t>Larger batches provide a more accurate estimate of the gradient, but with less than linear returns. </a:t>
            </a:r>
          </a:p>
          <a:p>
            <a:endParaRPr lang="fa-IR"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Use some absolute minimum batch size, below which there is no reduction in the time to process a mini-batch. </a:t>
            </a:r>
          </a:p>
          <a:p>
            <a:endParaRPr lang="fa-IR"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If all examples in the batch are to be processed in parallel (as is typically the case), then the amount of memory scales with the batch size. For many hardware setups this is the limiting factor in batch size.</a:t>
            </a:r>
          </a:p>
          <a:p>
            <a:endParaRPr lang="fa-IR" sz="2000" dirty="0" smtClean="0"/>
          </a:p>
          <a:p>
            <a:r>
              <a:rPr lang="en-US" sz="2000" dirty="0" smtClean="0"/>
              <a:t>Some kinds of hardware achieve better runtime with specific sizes of arrays. Especially when using GPUs, it is common for power of 2 batch sizes to offer better runtime. Typical power of 2 batch sizes range from 32 to 256, with 16  sometimes being attempted for large models. </a:t>
            </a:r>
          </a:p>
          <a:p>
            <a:endParaRPr lang="fa-IR" sz="2000" dirty="0" smtClean="0"/>
          </a:p>
          <a:p>
            <a:r>
              <a:rPr lang="en-US" sz="2000" dirty="0" smtClean="0"/>
              <a:t>Small batches can offer a regularizing effect (Wilson and Martinez, 2003), perhaps due to the noise they add to the learning process.</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22927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27546" y="842080"/>
            <a:ext cx="10515600" cy="5811203"/>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t>Vanilla mini-batch does not guarantee good convergence</a:t>
            </a:r>
          </a:p>
          <a:p>
            <a:pPr marL="0" indent="0">
              <a:buFont typeface="Arial" panose="020B0604020202020204" pitchFamily="34" charset="0"/>
              <a:buNone/>
            </a:pPr>
            <a:endParaRPr lang="en-US" dirty="0" smtClean="0"/>
          </a:p>
          <a:p>
            <a:pPr marL="514350" indent="-514350">
              <a:buFont typeface="Arial" panose="020B0604020202020204" pitchFamily="34" charset="0"/>
              <a:buAutoNum type="arabicPeriod"/>
            </a:pPr>
            <a:r>
              <a:rPr lang="en-US" dirty="0" smtClean="0"/>
              <a:t>Choosing a proper learning rate can be difficult</a:t>
            </a:r>
          </a:p>
          <a:p>
            <a:pPr marL="514350" indent="-514350">
              <a:buFont typeface="Arial" panose="020B0604020202020204" pitchFamily="34" charset="0"/>
              <a:buAutoNum type="arabicPeriod"/>
            </a:pPr>
            <a:endParaRPr lang="en-US" dirty="0" smtClean="0"/>
          </a:p>
          <a:p>
            <a:pPr marL="514350" indent="-514350">
              <a:buFont typeface="Arial" panose="020B0604020202020204" pitchFamily="34" charset="0"/>
              <a:buAutoNum type="arabicPeriod"/>
            </a:pPr>
            <a:endParaRPr lang="en-US" dirty="0" smtClean="0"/>
          </a:p>
          <a:p>
            <a:pPr marL="514350" indent="-514350">
              <a:buFont typeface="Arial" panose="020B0604020202020204" pitchFamily="34" charset="0"/>
              <a:buAutoNum type="arabicPeriod"/>
            </a:pPr>
            <a:r>
              <a:rPr lang="en-US" dirty="0" smtClean="0"/>
              <a:t>Learning rate schedules try to adjust the learning rate during training. These schedules have to be defined in advance.</a:t>
            </a:r>
          </a:p>
          <a:p>
            <a:pPr marL="514350" indent="-514350">
              <a:buFont typeface="Arial" panose="020B0604020202020204" pitchFamily="34" charset="0"/>
              <a:buAutoNum type="arabicPeriod"/>
            </a:pPr>
            <a:endParaRPr lang="en-US" dirty="0" smtClean="0"/>
          </a:p>
          <a:p>
            <a:pPr marL="514350" indent="-514350">
              <a:buFont typeface="Arial" panose="020B0604020202020204" pitchFamily="34" charset="0"/>
              <a:buAutoNum type="arabicPeriod"/>
            </a:pPr>
            <a:endParaRPr lang="en-US" dirty="0" smtClean="0"/>
          </a:p>
          <a:p>
            <a:pPr marL="514350" indent="-514350">
              <a:buFont typeface="Arial" panose="020B0604020202020204" pitchFamily="34" charset="0"/>
              <a:buAutoNum type="arabicPeriod"/>
            </a:pPr>
            <a:r>
              <a:rPr lang="en-US" dirty="0" smtClean="0"/>
              <a:t>The same learning rate applies to all parameter updates. It’s preferred to perform large update for rarely occurring features.</a:t>
            </a:r>
          </a:p>
          <a:p>
            <a:pPr marL="514350" indent="-514350">
              <a:buFont typeface="Arial" panose="020B0604020202020204" pitchFamily="34" charset="0"/>
              <a:buAutoNum type="arabicPeriod"/>
            </a:pPr>
            <a:endParaRPr lang="en-US" dirty="0" smtClean="0"/>
          </a:p>
          <a:p>
            <a:pPr marL="514350" indent="-514350">
              <a:buFont typeface="Arial" panose="020B0604020202020204" pitchFamily="34" charset="0"/>
              <a:buAutoNum type="arabicPeriod"/>
            </a:pPr>
            <a:endParaRPr lang="en-US" dirty="0" smtClean="0"/>
          </a:p>
          <a:p>
            <a:pPr marL="514350" indent="-514350">
              <a:buFont typeface="Arial" panose="020B0604020202020204" pitchFamily="34" charset="0"/>
              <a:buAutoNum type="arabicPeriod"/>
            </a:pPr>
            <a:r>
              <a:rPr lang="en-US" dirty="0" smtClean="0"/>
              <a:t>Saddle points and surrounding plateau of the same error</a:t>
            </a:r>
          </a:p>
          <a:p>
            <a:pPr marL="514350" indent="-514350">
              <a:buFont typeface="Arial" panose="020B0604020202020204" pitchFamily="34" charset="0"/>
              <a:buAutoNum type="arabicPeriod"/>
            </a:pPr>
            <a:endParaRPr lang="en-US" dirty="0"/>
          </a:p>
        </p:txBody>
      </p:sp>
      <p:sp>
        <p:nvSpPr>
          <p:cNvPr id="3" name="TextBox 2"/>
          <p:cNvSpPr txBox="1"/>
          <p:nvPr/>
        </p:nvSpPr>
        <p:spPr>
          <a:xfrm>
            <a:off x="0" y="45720"/>
            <a:ext cx="11791665" cy="646331"/>
          </a:xfrm>
          <a:prstGeom prst="rect">
            <a:avLst/>
          </a:prstGeom>
          <a:noFill/>
        </p:spPr>
        <p:txBody>
          <a:bodyPr wrap="square" rtlCol="0">
            <a:spAutoFit/>
          </a:bodyPr>
          <a:lstStyle/>
          <a:p>
            <a:r>
              <a:rPr lang="en-US" sz="3600" b="1" dirty="0" smtClean="0"/>
              <a:t>Challenges</a:t>
            </a:r>
            <a:endParaRPr lang="en-US" sz="3600" b="1" dirty="0"/>
          </a:p>
        </p:txBody>
      </p:sp>
    </p:spTree>
    <p:extLst>
      <p:ext uri="{BB962C8B-B14F-4D97-AF65-F5344CB8AC3E}">
        <p14:creationId xmlns:p14="http://schemas.microsoft.com/office/powerpoint/2010/main" val="30760598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05384" y="306887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latin typeface="Times New Roman" panose="02020603050405020304" pitchFamily="18" charset="0"/>
                <a:cs typeface="Times New Roman" panose="02020603050405020304" pitchFamily="18" charset="0"/>
              </a:rPr>
              <a:t>Gradient Descent Optimization Algorithms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49425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716" y="313899"/>
            <a:ext cx="4326341" cy="861774"/>
          </a:xfrm>
          <a:prstGeom prst="rect">
            <a:avLst/>
          </a:prstGeom>
          <a:noFill/>
        </p:spPr>
        <p:txBody>
          <a:bodyPr wrap="square" rtlCol="0">
            <a:spAutoFit/>
          </a:bodyPr>
          <a:lstStyle/>
          <a:p>
            <a:pPr fontAlgn="base"/>
            <a:r>
              <a:rPr lang="en-US" sz="3200" b="1" dirty="0">
                <a:latin typeface="Times New Roman" panose="02020603050405020304" pitchFamily="18" charset="0"/>
                <a:cs typeface="Times New Roman" panose="02020603050405020304" pitchFamily="18" charset="0"/>
              </a:rPr>
              <a:t>Momentum</a:t>
            </a:r>
            <a:endParaRPr lang="en-US" b="1" dirty="0">
              <a:latin typeface="Times New Roman" panose="02020603050405020304" pitchFamily="18" charset="0"/>
              <a:cs typeface="Times New Roman" panose="02020603050405020304" pitchFamily="18" charset="0"/>
            </a:endParaRPr>
          </a:p>
          <a:p>
            <a:pPr fontAlgn="base"/>
            <a:r>
              <a:rPr lang="en-US" dirty="0">
                <a:latin typeface="Times New Roman" panose="02020603050405020304" pitchFamily="18" charset="0"/>
                <a:cs typeface="Times New Roman" panose="02020603050405020304" pitchFamily="18" charset="0"/>
              </a:rPr>
              <a:t>SGD has trouble navigating </a:t>
            </a:r>
            <a:r>
              <a:rPr lang="en-US" dirty="0" smtClean="0">
                <a:latin typeface="Times New Roman" panose="02020603050405020304" pitchFamily="18" charset="0"/>
                <a:cs typeface="Times New Roman" panose="02020603050405020304" pitchFamily="18" charset="0"/>
              </a:rPr>
              <a:t>ravines.</a:t>
            </a:r>
            <a:endParaRPr lang="en-US" dirty="0">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16" y="1771650"/>
            <a:ext cx="3905250" cy="1657350"/>
          </a:xfrm>
          <a:prstGeom prst="rect">
            <a:avLst/>
          </a:prstGeom>
        </p:spPr>
      </p:pic>
      <p:sp>
        <p:nvSpPr>
          <p:cNvPr id="4" name="TextBox 3"/>
          <p:cNvSpPr txBox="1"/>
          <p:nvPr/>
        </p:nvSpPr>
        <p:spPr>
          <a:xfrm>
            <a:off x="2276" y="3341183"/>
            <a:ext cx="4326341" cy="400110"/>
          </a:xfrm>
          <a:prstGeom prst="rect">
            <a:avLst/>
          </a:prstGeom>
          <a:noFill/>
        </p:spPr>
        <p:txBody>
          <a:bodyPr wrap="square" rtlCol="0">
            <a:spAutoFit/>
          </a:bodyPr>
          <a:lstStyle/>
          <a:p>
            <a:pPr algn="ctr" fontAlgn="base"/>
            <a:r>
              <a:rPr lang="en-US" sz="2000" dirty="0" smtClean="0">
                <a:latin typeface="Times New Roman" panose="02020603050405020304" pitchFamily="18" charset="0"/>
                <a:cs typeface="Times New Roman" panose="02020603050405020304" pitchFamily="18" charset="0"/>
              </a:rPr>
              <a:t>Without momentum</a:t>
            </a:r>
            <a:endParaRPr lang="en-US" sz="1600" dirty="0">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543" y="1752073"/>
            <a:ext cx="3905250" cy="1657350"/>
          </a:xfrm>
          <a:prstGeom prst="rect">
            <a:avLst/>
          </a:prstGeom>
        </p:spPr>
      </p:pic>
      <p:sp>
        <p:nvSpPr>
          <p:cNvPr id="6" name="TextBox 5"/>
          <p:cNvSpPr txBox="1"/>
          <p:nvPr/>
        </p:nvSpPr>
        <p:spPr>
          <a:xfrm>
            <a:off x="7251530" y="3329807"/>
            <a:ext cx="4326341" cy="338554"/>
          </a:xfrm>
          <a:prstGeom prst="rect">
            <a:avLst/>
          </a:prstGeom>
          <a:noFill/>
        </p:spPr>
        <p:txBody>
          <a:bodyPr wrap="square" rtlCol="0">
            <a:spAutoFit/>
          </a:bodyPr>
          <a:lstStyle/>
          <a:p>
            <a:pPr algn="ctr" fontAlgn="base"/>
            <a:r>
              <a:rPr lang="en-US" sz="1600" dirty="0">
                <a:latin typeface="Times New Roman" panose="02020603050405020304" pitchFamily="18" charset="0"/>
                <a:cs typeface="Times New Roman" panose="02020603050405020304" pitchFamily="18" charset="0"/>
              </a:rPr>
              <a:t>Without</a:t>
            </a:r>
            <a:r>
              <a:rPr lang="en-US" sz="1600" dirty="0" smtClean="0"/>
              <a:t> </a:t>
            </a:r>
            <a:r>
              <a:rPr lang="en-US" sz="1600" dirty="0">
                <a:latin typeface="Times New Roman" panose="02020603050405020304" pitchFamily="18" charset="0"/>
                <a:cs typeface="Times New Roman" panose="02020603050405020304" pitchFamily="18" charset="0"/>
              </a:rPr>
              <a:t>momentum</a:t>
            </a:r>
          </a:p>
        </p:txBody>
      </p:sp>
      <p:pic>
        <p:nvPicPr>
          <p:cNvPr id="7" name="Picture 6"/>
          <p:cNvPicPr>
            <a:picLocks noChangeAspect="1"/>
          </p:cNvPicPr>
          <p:nvPr/>
        </p:nvPicPr>
        <p:blipFill>
          <a:blip r:embed="rId4"/>
          <a:stretch>
            <a:fillRect/>
          </a:stretch>
        </p:blipFill>
        <p:spPr>
          <a:xfrm>
            <a:off x="676208" y="5038721"/>
            <a:ext cx="3000375" cy="1304925"/>
          </a:xfrm>
          <a:prstGeom prst="rect">
            <a:avLst/>
          </a:prstGeom>
        </p:spPr>
      </p:pic>
      <p:sp>
        <p:nvSpPr>
          <p:cNvPr id="8" name="TextBox 7"/>
          <p:cNvSpPr txBox="1"/>
          <p:nvPr/>
        </p:nvSpPr>
        <p:spPr>
          <a:xfrm>
            <a:off x="746711" y="4617207"/>
            <a:ext cx="3062926" cy="46166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Formula</a:t>
            </a:r>
            <a:r>
              <a:rPr lang="en-US" sz="2400" dirty="0" smtClean="0"/>
              <a:t>:</a:t>
            </a:r>
            <a:endParaRPr lang="en-US" sz="2400" dirty="0"/>
          </a:p>
        </p:txBody>
      </p:sp>
      <p:sp>
        <p:nvSpPr>
          <p:cNvPr id="10" name="TextBox 9"/>
          <p:cNvSpPr txBox="1"/>
          <p:nvPr/>
        </p:nvSpPr>
        <p:spPr>
          <a:xfrm>
            <a:off x="6728791" y="4845189"/>
            <a:ext cx="3807725" cy="707886"/>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Default parameters:</a:t>
            </a:r>
          </a:p>
          <a:p>
            <a:r>
              <a:rPr lang="en-US" sz="2000" dirty="0" smtClean="0">
                <a:latin typeface="Times New Roman" panose="02020603050405020304" pitchFamily="18" charset="0"/>
                <a:cs typeface="Times New Roman" panose="02020603050405020304" pitchFamily="18" charset="0"/>
              </a:rPr>
              <a:t>Gamma is </a:t>
            </a:r>
            <a:r>
              <a:rPr lang="en-US" sz="2000" dirty="0">
                <a:latin typeface="Times New Roman" panose="02020603050405020304" pitchFamily="18" charset="0"/>
                <a:cs typeface="Times New Roman" panose="02020603050405020304" pitchFamily="18" charset="0"/>
              </a:rPr>
              <a:t>set to 0.9</a:t>
            </a:r>
          </a:p>
        </p:txBody>
      </p:sp>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6359760" y="534240"/>
              <a:ext cx="2444040" cy="700920"/>
            </p14:xfrm>
          </p:contentPart>
        </mc:Choice>
        <mc:Fallback xmlns="">
          <p:pic>
            <p:nvPicPr>
              <p:cNvPr id="9" name="Ink 8"/>
              <p:cNvPicPr/>
              <p:nvPr/>
            </p:nvPicPr>
            <p:blipFill>
              <a:blip r:embed="rId6"/>
              <a:stretch>
                <a:fillRect/>
              </a:stretch>
            </p:blipFill>
            <p:spPr>
              <a:xfrm>
                <a:off x="6352200" y="523800"/>
                <a:ext cx="2463480" cy="720360"/>
              </a:xfrm>
              <a:prstGeom prst="rect">
                <a:avLst/>
              </a:prstGeom>
            </p:spPr>
          </p:pic>
        </mc:Fallback>
      </mc:AlternateContent>
    </p:spTree>
    <p:extLst>
      <p:ext uri="{BB962C8B-B14F-4D97-AF65-F5344CB8AC3E}">
        <p14:creationId xmlns:p14="http://schemas.microsoft.com/office/powerpoint/2010/main" val="237352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80" y="176092"/>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err="1" smtClean="0">
                <a:latin typeface="Times New Roman" panose="02020603050405020304" pitchFamily="18" charset="0"/>
                <a:cs typeface="Times New Roman" panose="02020603050405020304" pitchFamily="18" charset="0"/>
              </a:rPr>
              <a:t>RMSProp</a:t>
            </a:r>
            <a:endParaRPr lang="en-US" sz="32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62921" y="1064525"/>
            <a:ext cx="296881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Frequently</a:t>
            </a:r>
            <a:r>
              <a:rPr lang="en-US" dirty="0" smtClean="0"/>
              <a:t> </a:t>
            </a:r>
            <a:r>
              <a:rPr lang="en-US" dirty="0">
                <a:latin typeface="Times New Roman" panose="02020603050405020304" pitchFamily="18" charset="0"/>
                <a:cs typeface="Times New Roman" panose="02020603050405020304" pitchFamily="18" charset="0"/>
              </a:rPr>
              <a:t>occurring</a:t>
            </a:r>
            <a:r>
              <a:rPr lang="en-US" dirty="0" smtClean="0"/>
              <a:t> </a:t>
            </a:r>
            <a:r>
              <a:rPr lang="en-US" dirty="0">
                <a:latin typeface="Times New Roman" panose="02020603050405020304" pitchFamily="18" charset="0"/>
                <a:cs typeface="Times New Roman" panose="02020603050405020304" pitchFamily="18" charset="0"/>
              </a:rPr>
              <a:t>features</a:t>
            </a:r>
            <a:r>
              <a:rPr lang="en-US" dirty="0" smtClean="0"/>
              <a:t> </a:t>
            </a:r>
            <a:endParaRPr lang="en-US" dirty="0"/>
          </a:p>
        </p:txBody>
      </p:sp>
      <p:cxnSp>
        <p:nvCxnSpPr>
          <p:cNvPr id="4" name="Straight Arrow Connector 3"/>
          <p:cNvCxnSpPr/>
          <p:nvPr/>
        </p:nvCxnSpPr>
        <p:spPr>
          <a:xfrm flipV="1">
            <a:off x="3131735" y="1250033"/>
            <a:ext cx="2259131" cy="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669226" y="1078171"/>
            <a:ext cx="296881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Low</a:t>
            </a:r>
            <a:r>
              <a:rPr lang="en-US" dirty="0" smtClean="0"/>
              <a:t> </a:t>
            </a:r>
            <a:r>
              <a:rPr lang="en-US" dirty="0">
                <a:latin typeface="Times New Roman" panose="02020603050405020304" pitchFamily="18" charset="0"/>
                <a:cs typeface="Times New Roman" panose="02020603050405020304" pitchFamily="18" charset="0"/>
              </a:rPr>
              <a:t>learning</a:t>
            </a:r>
            <a:r>
              <a:rPr lang="en-US" dirty="0" smtClean="0"/>
              <a:t> </a:t>
            </a:r>
            <a:r>
              <a:rPr lang="en-US" dirty="0">
                <a:latin typeface="Times New Roman" panose="02020603050405020304" pitchFamily="18" charset="0"/>
                <a:cs typeface="Times New Roman" panose="02020603050405020304" pitchFamily="18" charset="0"/>
              </a:rPr>
              <a:t>rate</a:t>
            </a:r>
          </a:p>
        </p:txBody>
      </p:sp>
      <p:sp>
        <p:nvSpPr>
          <p:cNvPr id="6" name="TextBox 5"/>
          <p:cNvSpPr txBox="1"/>
          <p:nvPr/>
        </p:nvSpPr>
        <p:spPr>
          <a:xfrm>
            <a:off x="162921" y="1619365"/>
            <a:ext cx="309889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Infrequently</a:t>
            </a:r>
            <a:r>
              <a:rPr lang="en-US" dirty="0" smtClean="0"/>
              <a:t> </a:t>
            </a:r>
            <a:r>
              <a:rPr lang="en-US" dirty="0">
                <a:latin typeface="Times New Roman" panose="02020603050405020304" pitchFamily="18" charset="0"/>
                <a:cs typeface="Times New Roman" panose="02020603050405020304" pitchFamily="18" charset="0"/>
              </a:rPr>
              <a:t>occurring</a:t>
            </a:r>
            <a:r>
              <a:rPr lang="en-US" dirty="0" smtClean="0"/>
              <a:t> </a:t>
            </a:r>
            <a:r>
              <a:rPr lang="en-US" dirty="0">
                <a:latin typeface="Times New Roman" panose="02020603050405020304" pitchFamily="18" charset="0"/>
                <a:cs typeface="Times New Roman" panose="02020603050405020304" pitchFamily="18" charset="0"/>
              </a:rPr>
              <a:t>features</a:t>
            </a:r>
            <a:r>
              <a:rPr lang="en-US" dirty="0" smtClean="0"/>
              <a:t> </a:t>
            </a:r>
            <a:endParaRPr lang="en-US" dirty="0"/>
          </a:p>
        </p:txBody>
      </p:sp>
      <p:cxnSp>
        <p:nvCxnSpPr>
          <p:cNvPr id="7" name="Straight Arrow Connector 6"/>
          <p:cNvCxnSpPr/>
          <p:nvPr/>
        </p:nvCxnSpPr>
        <p:spPr>
          <a:xfrm flipV="1">
            <a:off x="3338655" y="1803189"/>
            <a:ext cx="2259131" cy="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892584" y="1619365"/>
            <a:ext cx="296881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High</a:t>
            </a:r>
            <a:r>
              <a:rPr lang="en-US" dirty="0" smtClean="0"/>
              <a:t> </a:t>
            </a:r>
            <a:r>
              <a:rPr lang="en-US" dirty="0">
                <a:latin typeface="Times New Roman" panose="02020603050405020304" pitchFamily="18" charset="0"/>
                <a:cs typeface="Times New Roman" panose="02020603050405020304" pitchFamily="18" charset="0"/>
              </a:rPr>
              <a:t>learning</a:t>
            </a:r>
            <a:r>
              <a:rPr lang="en-US" dirty="0" smtClean="0"/>
              <a:t> </a:t>
            </a:r>
            <a:r>
              <a:rPr lang="en-US" dirty="0">
                <a:latin typeface="Times New Roman" panose="02020603050405020304" pitchFamily="18" charset="0"/>
                <a:cs typeface="Times New Roman" panose="02020603050405020304" pitchFamily="18" charset="0"/>
              </a:rPr>
              <a:t>rate</a:t>
            </a:r>
          </a:p>
        </p:txBody>
      </p:sp>
      <p:sp>
        <p:nvSpPr>
          <p:cNvPr id="9" name="TextBox 8"/>
          <p:cNvSpPr txBox="1"/>
          <p:nvPr/>
        </p:nvSpPr>
        <p:spPr>
          <a:xfrm>
            <a:off x="6340614" y="4251953"/>
            <a:ext cx="6880676" cy="1015663"/>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Default parameters:</a:t>
            </a:r>
          </a:p>
          <a:p>
            <a:r>
              <a:rPr lang="en-US" sz="2000" dirty="0" smtClean="0">
                <a:latin typeface="Times New Roman" panose="02020603050405020304" pitchFamily="18" charset="0"/>
                <a:cs typeface="Times New Roman" panose="02020603050405020304" pitchFamily="18" charset="0"/>
              </a:rPr>
              <a:t>Like </a:t>
            </a:r>
            <a:r>
              <a:rPr lang="en-US" sz="2000" dirty="0">
                <a:latin typeface="Times New Roman" panose="02020603050405020304" pitchFamily="18" charset="0"/>
                <a:cs typeface="Times New Roman" panose="02020603050405020304" pitchFamily="18" charset="0"/>
              </a:rPr>
              <a:t>momentum set gamma to 0.9</a:t>
            </a:r>
          </a:p>
          <a:p>
            <a:r>
              <a:rPr lang="en-US" sz="2000" dirty="0">
                <a:latin typeface="Times New Roman" panose="02020603050405020304" pitchFamily="18" charset="0"/>
                <a:cs typeface="Times New Roman" panose="02020603050405020304" pitchFamily="18" charset="0"/>
              </a:rPr>
              <a:t>Good default learning is 0.001</a:t>
            </a:r>
          </a:p>
        </p:txBody>
      </p:sp>
      <p:pic>
        <p:nvPicPr>
          <p:cNvPr id="10" name="Picture 9"/>
          <p:cNvPicPr>
            <a:picLocks noChangeAspect="1"/>
          </p:cNvPicPr>
          <p:nvPr/>
        </p:nvPicPr>
        <p:blipFill>
          <a:blip r:embed="rId2"/>
          <a:stretch>
            <a:fillRect/>
          </a:stretch>
        </p:blipFill>
        <p:spPr>
          <a:xfrm>
            <a:off x="518171" y="4278058"/>
            <a:ext cx="3238500" cy="1795196"/>
          </a:xfrm>
          <a:prstGeom prst="rect">
            <a:avLst/>
          </a:prstGeom>
        </p:spPr>
      </p:pic>
      <p:sp>
        <p:nvSpPr>
          <p:cNvPr id="11" name="TextBox 10"/>
          <p:cNvSpPr txBox="1"/>
          <p:nvPr/>
        </p:nvSpPr>
        <p:spPr>
          <a:xfrm>
            <a:off x="162921" y="2224117"/>
            <a:ext cx="8775510" cy="646331"/>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RMSprop</a:t>
            </a:r>
            <a:r>
              <a:rPr lang="en-US" dirty="0">
                <a:latin typeface="Times New Roman" panose="02020603050405020304" pitchFamily="18" charset="0"/>
                <a:cs typeface="Times New Roman" panose="02020603050405020304" pitchFamily="18" charset="0"/>
              </a:rPr>
              <a:t> is an unpublished, adaptive learning rate method proposed by Geoff Hinton</a:t>
            </a:r>
          </a:p>
          <a:p>
            <a:r>
              <a:rPr lang="en-US" dirty="0" err="1" smtClean="0">
                <a:latin typeface="Times New Roman" panose="02020603050405020304" pitchFamily="18" charset="0"/>
                <a:cs typeface="Times New Roman" panose="02020603050405020304" pitchFamily="18" charset="0"/>
              </a:rPr>
              <a:t>RMSProp</a:t>
            </a:r>
            <a:r>
              <a:rPr lang="en-US" dirty="0" smtClean="0">
                <a:latin typeface="Times New Roman" panose="02020603050405020304" pitchFamily="18" charset="0"/>
                <a:cs typeface="Times New Roman" panose="02020603050405020304" pitchFamily="18" charset="0"/>
              </a:rPr>
              <a:t> and </a:t>
            </a:r>
            <a:r>
              <a:rPr lang="en-US" dirty="0" err="1" smtClean="0">
                <a:latin typeface="Times New Roman" panose="02020603050405020304" pitchFamily="18" charset="0"/>
                <a:cs typeface="Times New Roman" panose="02020603050405020304" pitchFamily="18" charset="0"/>
              </a:rPr>
              <a:t>Adadelta</a:t>
            </a:r>
            <a:r>
              <a:rPr lang="en-US" dirty="0" smtClean="0">
                <a:latin typeface="Times New Roman" panose="02020603050405020304" pitchFamily="18" charset="0"/>
                <a:cs typeface="Times New Roman" panose="02020603050405020304" pitchFamily="18" charset="0"/>
              </a:rPr>
              <a:t> both try </a:t>
            </a:r>
            <a:r>
              <a:rPr lang="en-US" dirty="0">
                <a:latin typeface="Times New Roman" panose="02020603050405020304" pitchFamily="18" charset="0"/>
                <a:cs typeface="Times New Roman" panose="02020603050405020304" pitchFamily="18" charset="0"/>
              </a:rPr>
              <a:t>to resolve the </a:t>
            </a:r>
            <a:r>
              <a:rPr lang="en-US" dirty="0" err="1">
                <a:latin typeface="Times New Roman" panose="02020603050405020304" pitchFamily="18" charset="0"/>
                <a:cs typeface="Times New Roman" panose="02020603050405020304" pitchFamily="18" charset="0"/>
              </a:rPr>
              <a:t>Adagrad's</a:t>
            </a:r>
            <a:r>
              <a:rPr lang="en-US" dirty="0">
                <a:latin typeface="Times New Roman" panose="02020603050405020304" pitchFamily="18" charset="0"/>
                <a:cs typeface="Times New Roman" panose="02020603050405020304" pitchFamily="18" charset="0"/>
              </a:rPr>
              <a:t> radically diminishing learning rates</a:t>
            </a:r>
          </a:p>
        </p:txBody>
      </p:sp>
    </p:spTree>
    <p:extLst>
      <p:ext uri="{BB962C8B-B14F-4D97-AF65-F5344CB8AC3E}">
        <p14:creationId xmlns:p14="http://schemas.microsoft.com/office/powerpoint/2010/main" val="15652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8" grpId="0"/>
      <p:bldP spid="9"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0040" y="100016"/>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atin typeface="Times New Roman" panose="02020603050405020304" pitchFamily="18" charset="0"/>
                <a:cs typeface="Times New Roman" panose="02020603050405020304" pitchFamily="18" charset="0"/>
              </a:rPr>
              <a:t>Adam</a:t>
            </a:r>
            <a:br>
              <a:rPr lang="en-US" sz="3200" b="1" dirty="0" smtClean="0">
                <a:latin typeface="Times New Roman" panose="02020603050405020304" pitchFamily="18" charset="0"/>
                <a:cs typeface="Times New Roman" panose="02020603050405020304" pitchFamily="18" charset="0"/>
              </a:rPr>
            </a:br>
            <a:r>
              <a:rPr lang="en-US" sz="2000" b="1" dirty="0" smtClean="0">
                <a:latin typeface="Times New Roman" panose="02020603050405020304" pitchFamily="18" charset="0"/>
                <a:cs typeface="Times New Roman" panose="02020603050405020304" pitchFamily="18" charset="0"/>
              </a:rPr>
              <a:t>Adaptive Momentum Estimation</a:t>
            </a:r>
            <a:endParaRPr lang="en-US" sz="32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409225" y="3427299"/>
            <a:ext cx="3530945" cy="1094593"/>
          </a:xfrm>
          <a:prstGeom prst="rect">
            <a:avLst/>
          </a:prstGeom>
        </p:spPr>
      </p:pic>
      <p:pic>
        <p:nvPicPr>
          <p:cNvPr id="4" name="Picture 3"/>
          <p:cNvPicPr>
            <a:picLocks noChangeAspect="1"/>
          </p:cNvPicPr>
          <p:nvPr/>
        </p:nvPicPr>
        <p:blipFill>
          <a:blip r:embed="rId3"/>
          <a:stretch>
            <a:fillRect/>
          </a:stretch>
        </p:blipFill>
        <p:spPr>
          <a:xfrm>
            <a:off x="409225" y="4436949"/>
            <a:ext cx="2232608" cy="1247775"/>
          </a:xfrm>
          <a:prstGeom prst="rect">
            <a:avLst/>
          </a:prstGeom>
        </p:spPr>
      </p:pic>
      <p:pic>
        <p:nvPicPr>
          <p:cNvPr id="5" name="Picture 4"/>
          <p:cNvPicPr>
            <a:picLocks noChangeAspect="1"/>
          </p:cNvPicPr>
          <p:nvPr/>
        </p:nvPicPr>
        <p:blipFill>
          <a:blip r:embed="rId4"/>
          <a:stretch>
            <a:fillRect/>
          </a:stretch>
        </p:blipFill>
        <p:spPr>
          <a:xfrm>
            <a:off x="619564" y="5684724"/>
            <a:ext cx="2371725" cy="1009650"/>
          </a:xfrm>
          <a:prstGeom prst="rect">
            <a:avLst/>
          </a:prstGeom>
        </p:spPr>
      </p:pic>
      <p:sp>
        <p:nvSpPr>
          <p:cNvPr id="6" name="TextBox 5"/>
          <p:cNvSpPr txBox="1"/>
          <p:nvPr/>
        </p:nvSpPr>
        <p:spPr>
          <a:xfrm>
            <a:off x="6911098" y="3483492"/>
            <a:ext cx="4694830" cy="1938992"/>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Default parameters:</a:t>
            </a:r>
          </a:p>
          <a:p>
            <a:r>
              <a:rPr lang="el-GR" sz="2400" dirty="0" smtClean="0">
                <a:latin typeface="Times New Roman" panose="02020603050405020304" pitchFamily="18" charset="0"/>
                <a:cs typeface="Times New Roman" panose="02020603050405020304" pitchFamily="18" charset="0"/>
              </a:rPr>
              <a:t>β1</a:t>
            </a:r>
            <a:r>
              <a:rPr lang="en-US" sz="2400" dirty="0" smtClean="0">
                <a:latin typeface="Times New Roman" panose="02020603050405020304" pitchFamily="18" charset="0"/>
                <a:cs typeface="Times New Roman" panose="02020603050405020304" pitchFamily="18" charset="0"/>
              </a:rPr>
              <a:t>: 0.9</a:t>
            </a:r>
          </a:p>
          <a:p>
            <a:r>
              <a:rPr lang="el-GR" sz="2400" dirty="0" smtClean="0">
                <a:latin typeface="Times New Roman" panose="02020603050405020304" pitchFamily="18" charset="0"/>
                <a:cs typeface="Times New Roman" panose="02020603050405020304" pitchFamily="18" charset="0"/>
              </a:rPr>
              <a:t>β</a:t>
            </a:r>
            <a:r>
              <a:rPr lang="en-US" sz="2400" dirty="0" smtClean="0">
                <a:latin typeface="Times New Roman" panose="02020603050405020304" pitchFamily="18" charset="0"/>
                <a:cs typeface="Times New Roman" panose="02020603050405020304" pitchFamily="18" charset="0"/>
              </a:rPr>
              <a:t>2: 0.999 </a:t>
            </a:r>
          </a:p>
          <a:p>
            <a:r>
              <a:rPr lang="el-GR" sz="2400" dirty="0" smtClean="0">
                <a:latin typeface="Times New Roman" panose="02020603050405020304" pitchFamily="18" charset="0"/>
                <a:cs typeface="Times New Roman" panose="02020603050405020304" pitchFamily="18" charset="0"/>
              </a:rPr>
              <a:t>η</a:t>
            </a:r>
            <a:r>
              <a:rPr lang="en-US" sz="2400" dirty="0" smtClean="0">
                <a:latin typeface="Times New Roman" panose="02020603050405020304" pitchFamily="18" charset="0"/>
                <a:cs typeface="Times New Roman" panose="02020603050405020304" pitchFamily="18" charset="0"/>
              </a:rPr>
              <a:t>: 0.001</a:t>
            </a:r>
          </a:p>
          <a:p>
            <a:r>
              <a:rPr lang="el-GR" sz="2400" dirty="0">
                <a:latin typeface="Times New Roman" panose="02020603050405020304" pitchFamily="18" charset="0"/>
                <a:cs typeface="Times New Roman" panose="02020603050405020304" pitchFamily="18" charset="0"/>
              </a:rPr>
              <a:t>ϵ</a:t>
            </a:r>
            <a:r>
              <a:rPr lang="en-US" sz="2400" dirty="0" smtClean="0">
                <a:latin typeface="Times New Roman" panose="02020603050405020304" pitchFamily="18" charset="0"/>
                <a:cs typeface="Times New Roman" panose="02020603050405020304" pitchFamily="18" charset="0"/>
              </a:rPr>
              <a:t>: 1e-8</a:t>
            </a:r>
            <a:endParaRPr lang="en-US" sz="24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409225" y="1425579"/>
            <a:ext cx="4585645"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Adam adds Momentum to </a:t>
            </a:r>
            <a:r>
              <a:rPr lang="en-US" sz="2000" dirty="0" err="1" smtClean="0">
                <a:latin typeface="Times New Roman" panose="02020603050405020304" pitchFamily="18" charset="0"/>
                <a:cs typeface="Times New Roman" panose="02020603050405020304" pitchFamily="18" charset="0"/>
              </a:rPr>
              <a:t>RMSProp</a:t>
            </a:r>
            <a:endParaRPr lang="en-US" sz="20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409225" y="1969759"/>
            <a:ext cx="4653884"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Initial values of </a:t>
            </a:r>
            <a:r>
              <a:rPr lang="en-US" sz="2000" dirty="0" err="1">
                <a:latin typeface="Times New Roman" panose="02020603050405020304" pitchFamily="18" charset="0"/>
                <a:cs typeface="Times New Roman" panose="02020603050405020304" pitchFamily="18" charset="0"/>
              </a:rPr>
              <a:t>mt</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vt</a:t>
            </a:r>
            <a:r>
              <a:rPr lang="en-US" sz="2000" dirty="0">
                <a:latin typeface="Times New Roman" panose="02020603050405020304" pitchFamily="18" charset="0"/>
                <a:cs typeface="Times New Roman" panose="02020603050405020304" pitchFamily="18" charset="0"/>
              </a:rPr>
              <a:t> are zero vectors and these values are biased to zero at initial steps…</a:t>
            </a:r>
          </a:p>
        </p:txBody>
      </p:sp>
    </p:spTree>
    <p:extLst>
      <p:ext uri="{BB962C8B-B14F-4D97-AF65-F5344CB8AC3E}">
        <p14:creationId xmlns:p14="http://schemas.microsoft.com/office/powerpoint/2010/main" val="325719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3056" y="1307011"/>
            <a:ext cx="5620478" cy="4351338"/>
          </a:xfrm>
        </p:spPr>
      </p:pic>
      <p:sp>
        <p:nvSpPr>
          <p:cNvPr id="2" name="TextBox 1"/>
          <p:cNvSpPr txBox="1"/>
          <p:nvPr/>
        </p:nvSpPr>
        <p:spPr>
          <a:xfrm>
            <a:off x="3313056" y="5786651"/>
            <a:ext cx="5620478" cy="369332"/>
          </a:xfrm>
          <a:prstGeom prst="rect">
            <a:avLst/>
          </a:prstGeom>
          <a:noFill/>
        </p:spPr>
        <p:txBody>
          <a:bodyPr wrap="square" rtlCol="0">
            <a:spAutoFit/>
          </a:bodyPr>
          <a:lstStyle/>
          <a:p>
            <a:pPr algn="ctr"/>
            <a:r>
              <a:rPr lang="en-US"/>
              <a:t>optimization on loss surface contours</a:t>
            </a:r>
            <a:endParaRPr lang="en-US" dirty="0"/>
          </a:p>
        </p:txBody>
      </p:sp>
      <p:sp>
        <p:nvSpPr>
          <p:cNvPr id="5" name="Title 1"/>
          <p:cNvSpPr txBox="1">
            <a:spLocks/>
          </p:cNvSpPr>
          <p:nvPr/>
        </p:nvSpPr>
        <p:spPr>
          <a:xfrm>
            <a:off x="152480" y="176092"/>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atin typeface="Times New Roman" panose="02020603050405020304" pitchFamily="18" charset="0"/>
                <a:cs typeface="Times New Roman" panose="02020603050405020304" pitchFamily="18" charset="0"/>
              </a:rPr>
              <a:t>Visualization</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73143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8283" y="1102057"/>
            <a:ext cx="5905500" cy="4572000"/>
          </a:xfrm>
          <a:prstGeom prst="rect">
            <a:avLst/>
          </a:prstGeom>
        </p:spPr>
      </p:pic>
      <p:sp>
        <p:nvSpPr>
          <p:cNvPr id="2" name="TextBox 1"/>
          <p:cNvSpPr txBox="1"/>
          <p:nvPr/>
        </p:nvSpPr>
        <p:spPr>
          <a:xfrm>
            <a:off x="3684896" y="5868537"/>
            <a:ext cx="4653886" cy="369332"/>
          </a:xfrm>
          <a:prstGeom prst="rect">
            <a:avLst/>
          </a:prstGeom>
          <a:noFill/>
        </p:spPr>
        <p:txBody>
          <a:bodyPr wrap="square" rtlCol="0">
            <a:spAutoFit/>
          </a:bodyPr>
          <a:lstStyle/>
          <a:p>
            <a:pPr algn="ctr"/>
            <a:r>
              <a:rPr lang="en-US" dirty="0"/>
              <a:t>optimization on saddle point</a:t>
            </a:r>
          </a:p>
        </p:txBody>
      </p:sp>
      <p:sp>
        <p:nvSpPr>
          <p:cNvPr id="4" name="Title 1"/>
          <p:cNvSpPr txBox="1">
            <a:spLocks/>
          </p:cNvSpPr>
          <p:nvPr/>
        </p:nvSpPr>
        <p:spPr>
          <a:xfrm>
            <a:off x="152480" y="176092"/>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atin typeface="Times New Roman" panose="02020603050405020304" pitchFamily="18" charset="0"/>
                <a:cs typeface="Times New Roman" panose="02020603050405020304" pitchFamily="18" charset="0"/>
              </a:rPr>
              <a:t>Visualization</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52829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41989"/>
            <a:ext cx="10515600" cy="4118610"/>
          </a:xfrm>
        </p:spPr>
      </p:pic>
      <p:sp>
        <p:nvSpPr>
          <p:cNvPr id="5" name="Title 1"/>
          <p:cNvSpPr txBox="1">
            <a:spLocks/>
          </p:cNvSpPr>
          <p:nvPr/>
        </p:nvSpPr>
        <p:spPr>
          <a:xfrm>
            <a:off x="152480" y="176092"/>
            <a:ext cx="10515600"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latin typeface="Times New Roman" panose="02020603050405020304" pitchFamily="18" charset="0"/>
                <a:cs typeface="Times New Roman" panose="02020603050405020304" pitchFamily="18" charset="0"/>
              </a:rPr>
              <a:t>Visualization</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67874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Times New Roman" panose="02020603050405020304" pitchFamily="18" charset="0"/>
                <a:cs typeface="Times New Roman" panose="02020603050405020304" pitchFamily="18" charset="0"/>
              </a:rPr>
              <a:t>Recap</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13010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48248" y="306887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latin typeface="Times New Roman" panose="02020603050405020304" pitchFamily="18" charset="0"/>
                <a:cs typeface="Times New Roman" panose="02020603050405020304" pitchFamily="18" charset="0"/>
              </a:rPr>
              <a:t>Neural Network</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58065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1172" y="29818"/>
            <a:ext cx="10515600" cy="9244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mtClean="0">
                <a:latin typeface="Century Schoolbook" charset="0"/>
                <a:ea typeface="Century Schoolbook" charset="0"/>
                <a:cs typeface="Century Schoolbook" charset="0"/>
              </a:rPr>
              <a:t>What is a Neural Network?</a:t>
            </a:r>
            <a:endParaRPr lang="en-US" dirty="0">
              <a:latin typeface="Century Schoolbook" charset="0"/>
              <a:ea typeface="Century Schoolbook" charset="0"/>
              <a:cs typeface="Century Schoolbook" charset="0"/>
            </a:endParaRPr>
          </a:p>
        </p:txBody>
      </p:sp>
      <p:grpSp>
        <p:nvGrpSpPr>
          <p:cNvPr id="5" name="Group 4"/>
          <p:cNvGrpSpPr/>
          <p:nvPr/>
        </p:nvGrpSpPr>
        <p:grpSpPr>
          <a:xfrm>
            <a:off x="4426720" y="1510239"/>
            <a:ext cx="3338560" cy="1669702"/>
            <a:chOff x="-12232" y="3668255"/>
            <a:chExt cx="3365030" cy="2163628"/>
          </a:xfrm>
        </p:grpSpPr>
        <mc:AlternateContent xmlns:mc="http://schemas.openxmlformats.org/markup-compatibility/2006" xmlns:a14="http://schemas.microsoft.com/office/drawing/2010/main">
          <mc:Choice Requires="a14">
            <p:sp>
              <p:nvSpPr>
                <p:cNvPr id="6" name="TextBox 5"/>
                <p:cNvSpPr txBox="1"/>
                <p:nvPr/>
              </p:nvSpPr>
              <p:spPr>
                <a:xfrm>
                  <a:off x="-12232" y="3668255"/>
                  <a:ext cx="639544"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12232" y="3668255"/>
                  <a:ext cx="639544" cy="523220"/>
                </a:xfrm>
                <a:prstGeom prst="rect">
                  <a:avLst/>
                </a:prstGeom>
                <a:blipFill rotWithShape="0">
                  <a:blip r:embed="rId2"/>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2232" y="4501371"/>
                  <a:ext cx="620811"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12232" y="4501371"/>
                  <a:ext cx="620811" cy="523220"/>
                </a:xfrm>
                <a:prstGeom prst="rect">
                  <a:avLst/>
                </a:prstGeom>
                <a:blipFill rotWithShape="0">
                  <a:blip r:embed="rId3"/>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2232" y="5308663"/>
                  <a:ext cx="620811" cy="523220"/>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3</m:t>
                            </m:r>
                          </m:sub>
                        </m:sSub>
                      </m:oMath>
                    </m:oMathPara>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12232" y="5308663"/>
                  <a:ext cx="620811" cy="523220"/>
                </a:xfrm>
                <a:prstGeom prst="rect">
                  <a:avLst/>
                </a:prstGeom>
                <a:blipFill rotWithShape="0">
                  <a:blip r:embed="rId4"/>
                  <a:stretch>
                    <a:fillRect b="-13433"/>
                  </a:stretch>
                </a:blipFill>
              </p:spPr>
              <p:txBody>
                <a:bodyPr/>
                <a:lstStyle/>
                <a:p>
                  <a:r>
                    <a:rPr lang="en-US">
                      <a:noFill/>
                    </a:rPr>
                    <a:t> </a:t>
                  </a:r>
                </a:p>
              </p:txBody>
            </p:sp>
          </mc:Fallback>
        </mc:AlternateContent>
        <p:cxnSp>
          <p:nvCxnSpPr>
            <p:cNvPr id="9" name="Straight Arrow Connector 8"/>
            <p:cNvCxnSpPr>
              <a:stCxn id="16" idx="6"/>
              <a:endCxn id="17" idx="3"/>
            </p:cNvCxnSpPr>
            <p:nvPr/>
          </p:nvCxnSpPr>
          <p:spPr>
            <a:xfrm flipV="1">
              <a:off x="1448781" y="4884124"/>
              <a:ext cx="746427" cy="67140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5" idx="6"/>
              <a:endCxn id="17" idx="2"/>
            </p:cNvCxnSpPr>
            <p:nvPr/>
          </p:nvCxnSpPr>
          <p:spPr>
            <a:xfrm flipV="1">
              <a:off x="1448781" y="4758446"/>
              <a:ext cx="705935" cy="453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17" idx="6"/>
              <a:endCxn id="14" idx="1"/>
            </p:cNvCxnSpPr>
            <p:nvPr/>
          </p:nvCxnSpPr>
          <p:spPr>
            <a:xfrm>
              <a:off x="2431211" y="4758446"/>
              <a:ext cx="619597" cy="226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1172285" y="3792704"/>
              <a:ext cx="276495" cy="3554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3" name="Straight Arrow Connector 12"/>
            <p:cNvCxnSpPr>
              <a:stCxn id="12" idx="6"/>
              <a:endCxn id="17" idx="1"/>
            </p:cNvCxnSpPr>
            <p:nvPr/>
          </p:nvCxnSpPr>
          <p:spPr>
            <a:xfrm>
              <a:off x="1448780" y="3970438"/>
              <a:ext cx="746428" cy="66233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3050807" y="4545269"/>
                  <a:ext cx="301991" cy="430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charset="0"/>
                              </a:rPr>
                              <m:t>𝑦</m:t>
                            </m:r>
                          </m:e>
                        </m:acc>
                      </m:oMath>
                    </m:oMathPara>
                  </a14:m>
                  <a:endParaRPr lang="en-US" sz="2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3050807" y="4545269"/>
                  <a:ext cx="301991" cy="430888"/>
                </a:xfrm>
                <a:prstGeom prst="rect">
                  <a:avLst/>
                </a:prstGeom>
                <a:blipFill rotWithShape="0">
                  <a:blip r:embed="rId5"/>
                  <a:stretch>
                    <a:fillRect b="-25926"/>
                  </a:stretch>
                </a:blipFill>
              </p:spPr>
              <p:txBody>
                <a:bodyPr/>
                <a:lstStyle/>
                <a:p>
                  <a:r>
                    <a:rPr lang="en-US">
                      <a:noFill/>
                    </a:rPr>
                    <a:t> </a:t>
                  </a:r>
                </a:p>
              </p:txBody>
            </p:sp>
          </mc:Fallback>
        </mc:AlternateContent>
        <p:sp>
          <p:nvSpPr>
            <p:cNvPr id="15" name="Oval 14"/>
            <p:cNvSpPr/>
            <p:nvPr/>
          </p:nvSpPr>
          <p:spPr>
            <a:xfrm>
              <a:off x="1172286" y="4585246"/>
              <a:ext cx="276495" cy="3554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Oval 15"/>
            <p:cNvSpPr/>
            <p:nvPr/>
          </p:nvSpPr>
          <p:spPr>
            <a:xfrm>
              <a:off x="1172286" y="5377790"/>
              <a:ext cx="276495" cy="3554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Oval 16"/>
            <p:cNvSpPr/>
            <p:nvPr/>
          </p:nvSpPr>
          <p:spPr>
            <a:xfrm>
              <a:off x="2154716" y="4580712"/>
              <a:ext cx="276495" cy="3554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8" name="Straight Arrow Connector 17"/>
            <p:cNvCxnSpPr>
              <a:stCxn id="8" idx="3"/>
              <a:endCxn id="15" idx="3"/>
            </p:cNvCxnSpPr>
            <p:nvPr/>
          </p:nvCxnSpPr>
          <p:spPr>
            <a:xfrm flipV="1">
              <a:off x="608579" y="4888658"/>
              <a:ext cx="604199" cy="68161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3"/>
              <a:endCxn id="16" idx="2"/>
            </p:cNvCxnSpPr>
            <p:nvPr/>
          </p:nvCxnSpPr>
          <p:spPr>
            <a:xfrm flipV="1">
              <a:off x="608579" y="5555524"/>
              <a:ext cx="563707" cy="14749"/>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8" idx="3"/>
              <a:endCxn id="12" idx="3"/>
            </p:cNvCxnSpPr>
            <p:nvPr/>
          </p:nvCxnSpPr>
          <p:spPr>
            <a:xfrm flipV="1">
              <a:off x="608579" y="4096116"/>
              <a:ext cx="604198" cy="147415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3"/>
              <a:endCxn id="15" idx="2"/>
            </p:cNvCxnSpPr>
            <p:nvPr/>
          </p:nvCxnSpPr>
          <p:spPr>
            <a:xfrm>
              <a:off x="608579" y="4762981"/>
              <a:ext cx="563706" cy="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a:endCxn id="12" idx="3"/>
            </p:cNvCxnSpPr>
            <p:nvPr/>
          </p:nvCxnSpPr>
          <p:spPr>
            <a:xfrm flipV="1">
              <a:off x="608579" y="4096116"/>
              <a:ext cx="604197" cy="666865"/>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3"/>
              <a:endCxn id="16" idx="2"/>
            </p:cNvCxnSpPr>
            <p:nvPr/>
          </p:nvCxnSpPr>
          <p:spPr>
            <a:xfrm>
              <a:off x="608579" y="4762981"/>
              <a:ext cx="563706" cy="79254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3"/>
              <a:endCxn id="12" idx="2"/>
            </p:cNvCxnSpPr>
            <p:nvPr/>
          </p:nvCxnSpPr>
          <p:spPr>
            <a:xfrm>
              <a:off x="627312" y="3929865"/>
              <a:ext cx="544973" cy="4057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6" idx="3"/>
              <a:endCxn id="15" idx="1"/>
            </p:cNvCxnSpPr>
            <p:nvPr/>
          </p:nvCxnSpPr>
          <p:spPr>
            <a:xfrm>
              <a:off x="627312" y="3929865"/>
              <a:ext cx="585465" cy="707438"/>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6" idx="3"/>
              <a:endCxn id="16" idx="1"/>
            </p:cNvCxnSpPr>
            <p:nvPr/>
          </p:nvCxnSpPr>
          <p:spPr>
            <a:xfrm>
              <a:off x="627312" y="3929865"/>
              <a:ext cx="585465" cy="149998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326441" y="4562113"/>
            <a:ext cx="748548" cy="1652110"/>
            <a:chOff x="3045259" y="3832282"/>
            <a:chExt cx="748548" cy="1382442"/>
          </a:xfrm>
        </p:grpSpPr>
        <p:sp>
          <p:nvSpPr>
            <p:cNvPr id="42" name="TextBox 41"/>
            <p:cNvSpPr txBox="1"/>
            <p:nvPr/>
          </p:nvSpPr>
          <p:spPr>
            <a:xfrm>
              <a:off x="3340591" y="3832282"/>
              <a:ext cx="357177" cy="334802"/>
            </a:xfrm>
            <a:prstGeom prst="rect">
              <a:avLst/>
            </a:prstGeom>
            <a:noFill/>
          </p:spPr>
          <p:txBody>
            <a:bodyPr wrap="square" rtlCol="0">
              <a:spAutoFit/>
            </a:bodyPr>
            <a:lstStyle/>
            <a:p>
              <a:r>
                <a:rPr lang="en-US" sz="2000" i="1" dirty="0">
                  <a:latin typeface="Century Schoolbook" charset="0"/>
                  <a:ea typeface="Century Schoolbook" charset="0"/>
                  <a:cs typeface="Century Schoolbook" charset="0"/>
                </a:rPr>
                <a:t>x</a:t>
              </a:r>
              <a:endParaRPr lang="en-US" sz="1400" i="1" dirty="0">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43" name="TextBox 42"/>
                <p:cNvSpPr txBox="1"/>
                <p:nvPr/>
              </p:nvSpPr>
              <p:spPr>
                <a:xfrm>
                  <a:off x="3045259" y="4357366"/>
                  <a:ext cx="632077" cy="3458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[1]</m:t>
                            </m:r>
                          </m:sup>
                        </m:sSup>
                      </m:oMath>
                    </m:oMathPara>
                  </a14:m>
                  <a:endParaRPr lang="en-US" sz="2000" dirty="0">
                    <a:latin typeface="Century Schoolbook" charset="0"/>
                    <a:ea typeface="Century Schoolbook" charset="0"/>
                    <a:cs typeface="Century Schoolbook"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3045259" y="4357366"/>
                  <a:ext cx="632077" cy="345854"/>
                </a:xfrm>
                <a:prstGeom prst="rect">
                  <a:avLst/>
                </a:prstGeom>
                <a:blipFill rotWithShape="0">
                  <a:blip r:embed="rId6"/>
                  <a:stretch>
                    <a:fillRect r="-87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3141514" y="4868870"/>
                  <a:ext cx="652293" cy="3458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[1]</m:t>
                            </m:r>
                          </m:sup>
                        </m:sSup>
                      </m:oMath>
                    </m:oMathPara>
                  </a14:m>
                  <a:endParaRPr lang="en-US" sz="2000" dirty="0">
                    <a:latin typeface="Century Schoolbook" charset="0"/>
                    <a:ea typeface="Century Schoolbook" charset="0"/>
                    <a:cs typeface="Century Schoolbook"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141514" y="4868870"/>
                  <a:ext cx="652293" cy="345854"/>
                </a:xfrm>
                <a:prstGeom prst="rect">
                  <a:avLst/>
                </a:prstGeom>
                <a:blipFill rotWithShape="0">
                  <a:blip r:embed="rId7"/>
                  <a:stretch>
                    <a:fillRect/>
                  </a:stretch>
                </a:blipFill>
              </p:spPr>
              <p:txBody>
                <a:bodyPr/>
                <a:lstStyle/>
                <a:p>
                  <a:r>
                    <a:rPr lang="en-US">
                      <a:noFill/>
                    </a:rPr>
                    <a:t> </a:t>
                  </a:r>
                </a:p>
              </p:txBody>
            </p:sp>
          </mc:Fallback>
        </mc:AlternateContent>
      </p:grpSp>
      <p:grpSp>
        <p:nvGrpSpPr>
          <p:cNvPr id="45" name="Group 44"/>
          <p:cNvGrpSpPr/>
          <p:nvPr/>
        </p:nvGrpSpPr>
        <p:grpSpPr>
          <a:xfrm>
            <a:off x="1958521" y="4762170"/>
            <a:ext cx="2522574" cy="1198659"/>
            <a:chOff x="2553001" y="4094934"/>
            <a:chExt cx="2522574" cy="1003014"/>
          </a:xfrm>
        </p:grpSpPr>
        <p:cxnSp>
          <p:nvCxnSpPr>
            <p:cNvPr id="46" name="Straight Arrow Connector 45"/>
            <p:cNvCxnSpPr>
              <a:cxnSpLocks/>
              <a:stCxn id="42" idx="3"/>
              <a:endCxn id="49" idx="1"/>
            </p:cNvCxnSpPr>
            <p:nvPr/>
          </p:nvCxnSpPr>
          <p:spPr>
            <a:xfrm>
              <a:off x="2559142" y="4094934"/>
              <a:ext cx="339463" cy="54254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a:endCxn id="49" idx="1"/>
            </p:cNvCxnSpPr>
            <p:nvPr/>
          </p:nvCxnSpPr>
          <p:spPr>
            <a:xfrm flipV="1">
              <a:off x="2582244" y="4637478"/>
              <a:ext cx="316361" cy="460470"/>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cxnSpLocks/>
              <a:endCxn id="49" idx="1"/>
            </p:cNvCxnSpPr>
            <p:nvPr/>
          </p:nvCxnSpPr>
          <p:spPr>
            <a:xfrm>
              <a:off x="2553001" y="4632424"/>
              <a:ext cx="345604" cy="505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p:cNvSpPr txBox="1"/>
                <p:nvPr/>
              </p:nvSpPr>
              <p:spPr>
                <a:xfrm>
                  <a:off x="2898605" y="4478017"/>
                  <a:ext cx="2176970" cy="318922"/>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𝑧</m:t>
                            </m:r>
                          </m:e>
                          <m:sup>
                            <m:r>
                              <a:rPr lang="en-US" i="1">
                                <a:latin typeface="Cambria Math" panose="02040503050406030204" pitchFamily="18" charset="0"/>
                              </a:rPr>
                              <m:t>[1]</m:t>
                            </m:r>
                          </m:sup>
                        </m:s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[1]</m:t>
                            </m:r>
                          </m:sup>
                        </m:sSup>
                        <m:r>
                          <a:rPr lang="en-US" b="0" i="1" smtClean="0">
                            <a:latin typeface="Cambria Math" charset="0"/>
                          </a:rPr>
                          <m:t>𝑥</m:t>
                        </m:r>
                        <m:r>
                          <a:rPr lang="en-US" b="0" i="1" smtClean="0">
                            <a:latin typeface="Cambria Math" charset="0"/>
                          </a:rPr>
                          <m:t>+</m:t>
                        </m:r>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sup>
                        </m:sSup>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2898605" y="4478017"/>
                  <a:ext cx="2176970" cy="318922"/>
                </a:xfrm>
                <a:prstGeom prst="rect">
                  <a:avLst/>
                </a:prstGeom>
                <a:blipFill rotWithShape="0">
                  <a:blip r:embed="rId8"/>
                  <a:stretch>
                    <a:fillRect/>
                  </a:stretch>
                </a:blipFill>
                <a:ln>
                  <a:solidFill>
                    <a:schemeClr val="tx1"/>
                  </a:solidFill>
                </a:ln>
              </p:spPr>
              <p:txBody>
                <a:bodyPr/>
                <a:lstStyle/>
                <a:p>
                  <a:r>
                    <a:rPr lang="en-US">
                      <a:noFill/>
                    </a:rPr>
                    <a:t> </a:t>
                  </a:r>
                </a:p>
              </p:txBody>
            </p:sp>
          </mc:Fallback>
        </mc:AlternateContent>
      </p:grpSp>
      <p:grpSp>
        <p:nvGrpSpPr>
          <p:cNvPr id="50" name="Group 49"/>
          <p:cNvGrpSpPr/>
          <p:nvPr/>
        </p:nvGrpSpPr>
        <p:grpSpPr>
          <a:xfrm>
            <a:off x="4466807" y="5222352"/>
            <a:ext cx="1746008" cy="381130"/>
            <a:chOff x="5493338" y="4329125"/>
            <a:chExt cx="1583834" cy="573221"/>
          </a:xfrm>
        </p:grpSpPr>
        <mc:AlternateContent xmlns:mc="http://schemas.openxmlformats.org/markup-compatibility/2006" xmlns:a14="http://schemas.microsoft.com/office/drawing/2010/main">
          <mc:Choice Requires="a14">
            <p:sp>
              <p:nvSpPr>
                <p:cNvPr id="51" name="TextBox 50"/>
                <p:cNvSpPr txBox="1"/>
                <p:nvPr/>
              </p:nvSpPr>
              <p:spPr>
                <a:xfrm>
                  <a:off x="5701456" y="4329125"/>
                  <a:ext cx="1375716" cy="573221"/>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𝑎</m:t>
                            </m:r>
                          </m:e>
                          <m:sup>
                            <m:r>
                              <a:rPr lang="en-US" b="0" i="1" smtClean="0">
                                <a:latin typeface="Cambria Math" charset="0"/>
                              </a:rPr>
                              <m:t>[1]</m:t>
                            </m:r>
                          </m:sup>
                        </m:sSup>
                        <m:r>
                          <a:rPr lang="en-US" b="0" i="1" smtClean="0">
                            <a:latin typeface="Cambria Math" charset="0"/>
                          </a:rPr>
                          <m:t>=</m:t>
                        </m:r>
                        <m:r>
                          <a:rPr lang="en-US" b="0" i="1" smtClean="0">
                            <a:latin typeface="Cambria Math" charset="0"/>
                          </a:rPr>
                          <m:t>𝜎</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𝑧</m:t>
                            </m:r>
                          </m:e>
                          <m:sup>
                            <m:r>
                              <a:rPr lang="en-US" b="0" i="1" smtClean="0">
                                <a:latin typeface="Cambria Math" charset="0"/>
                              </a:rPr>
                              <m:t>[1]</m:t>
                            </m:r>
                          </m:sup>
                        </m:sSup>
                        <m:r>
                          <a:rPr lang="en-US" b="0" i="1" smtClean="0">
                            <a:latin typeface="Cambria Math" charset="0"/>
                          </a:rPr>
                          <m:t>)</m:t>
                        </m:r>
                      </m:oMath>
                    </m:oMathPara>
                  </a14:m>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5701456" y="4329125"/>
                  <a:ext cx="1375716" cy="573221"/>
                </a:xfrm>
                <a:prstGeom prst="rect">
                  <a:avLst/>
                </a:prstGeom>
                <a:blipFill rotWithShape="0">
                  <a:blip r:embed="rId9"/>
                  <a:stretch>
                    <a:fillRect r="-797" b="-10938"/>
                  </a:stretch>
                </a:blipFill>
                <a:ln>
                  <a:solidFill>
                    <a:schemeClr val="tx1"/>
                  </a:solidFill>
                </a:ln>
              </p:spPr>
              <p:txBody>
                <a:bodyPr/>
                <a:lstStyle/>
                <a:p>
                  <a:r>
                    <a:rPr lang="en-US">
                      <a:noFill/>
                    </a:rPr>
                    <a:t> </a:t>
                  </a:r>
                </a:p>
              </p:txBody>
            </p:sp>
          </mc:Fallback>
        </mc:AlternateContent>
        <p:cxnSp>
          <p:nvCxnSpPr>
            <p:cNvPr id="52" name="Straight Arrow Connector 51"/>
            <p:cNvCxnSpPr>
              <a:cxnSpLocks/>
              <a:stCxn id="49" idx="3"/>
              <a:endCxn id="51" idx="1"/>
            </p:cNvCxnSpPr>
            <p:nvPr/>
          </p:nvCxnSpPr>
          <p:spPr>
            <a:xfrm>
              <a:off x="5493338" y="4612162"/>
              <a:ext cx="208118" cy="3574"/>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6198525" y="5222353"/>
            <a:ext cx="2662977" cy="392993"/>
            <a:chOff x="7296370" y="4370813"/>
            <a:chExt cx="1924241" cy="562533"/>
          </a:xfrm>
        </p:grpSpPr>
        <mc:AlternateContent xmlns:mc="http://schemas.openxmlformats.org/markup-compatibility/2006" xmlns:a14="http://schemas.microsoft.com/office/drawing/2010/main">
          <mc:Choice Requires="a14">
            <p:sp>
              <p:nvSpPr>
                <p:cNvPr id="54" name="TextBox 53"/>
                <p:cNvSpPr txBox="1"/>
                <p:nvPr/>
              </p:nvSpPr>
              <p:spPr>
                <a:xfrm>
                  <a:off x="7450609" y="4370813"/>
                  <a:ext cx="1770002" cy="562533"/>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𝑧</m:t>
                            </m:r>
                          </m:e>
                          <m:sup>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sup>
                        </m:sSup>
                        <m:r>
                          <a:rPr lang="en-US" b="0" i="1" smtClean="0">
                            <a:latin typeface="Cambria Math"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sup>
                        </m:sSup>
                        <m:sSubSup>
                          <m:sSubSupPr>
                            <m:ctrlPr>
                              <a:rPr lang="en-US" b="0" i="1" smtClean="0">
                                <a:latin typeface="Cambria Math" panose="02040503050406030204" pitchFamily="18" charset="0"/>
                              </a:rPr>
                            </m:ctrlPr>
                          </m:sSubSupPr>
                          <m:e>
                            <m:r>
                              <a:rPr lang="en-US" b="0" i="1" smtClean="0">
                                <a:latin typeface="Cambria Math" charset="0"/>
                              </a:rPr>
                              <m:t>𝑎</m:t>
                            </m:r>
                          </m:e>
                          <m:sub>
                            <m:r>
                              <a:rPr lang="en-US" b="0" i="1" smtClean="0">
                                <a:latin typeface="Cambria Math" charset="0"/>
                              </a:rPr>
                              <m:t> </m:t>
                            </m:r>
                          </m:sub>
                          <m:sup>
                            <m:r>
                              <a:rPr lang="en-US" b="0" i="1" smtClean="0">
                                <a:latin typeface="Cambria Math" charset="0"/>
                              </a:rPr>
                              <m:t>[1]</m:t>
                            </m:r>
                          </m:sup>
                        </m:sSubSup>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7450609" y="4370813"/>
                  <a:ext cx="1770002" cy="562533"/>
                </a:xfrm>
                <a:prstGeom prst="rect">
                  <a:avLst/>
                </a:prstGeom>
                <a:blipFill rotWithShape="0">
                  <a:blip r:embed="rId10"/>
                  <a:stretch>
                    <a:fillRect/>
                  </a:stretch>
                </a:blipFill>
                <a:ln>
                  <a:solidFill>
                    <a:schemeClr val="tx1"/>
                  </a:solidFill>
                </a:ln>
              </p:spPr>
              <p:txBody>
                <a:bodyPr/>
                <a:lstStyle/>
                <a:p>
                  <a:r>
                    <a:rPr lang="en-US">
                      <a:noFill/>
                    </a:rPr>
                    <a:t> </a:t>
                  </a:r>
                </a:p>
              </p:txBody>
            </p:sp>
          </mc:Fallback>
        </mc:AlternateContent>
        <p:cxnSp>
          <p:nvCxnSpPr>
            <p:cNvPr id="55" name="Straight Arrow Connector 54"/>
            <p:cNvCxnSpPr>
              <a:stCxn id="51" idx="3"/>
              <a:endCxn id="54" idx="1"/>
            </p:cNvCxnSpPr>
            <p:nvPr/>
          </p:nvCxnSpPr>
          <p:spPr>
            <a:xfrm>
              <a:off x="7296370" y="4643588"/>
              <a:ext cx="154239" cy="8493"/>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8847214" y="5213943"/>
            <a:ext cx="1812444" cy="381130"/>
            <a:chOff x="9066258" y="4384892"/>
            <a:chExt cx="1812444" cy="318919"/>
          </a:xfrm>
        </p:grpSpPr>
        <mc:AlternateContent xmlns:mc="http://schemas.openxmlformats.org/markup-compatibility/2006" xmlns:a14="http://schemas.microsoft.com/office/drawing/2010/main">
          <mc:Choice Requires="a14">
            <p:sp>
              <p:nvSpPr>
                <p:cNvPr id="57" name="TextBox 56"/>
                <p:cNvSpPr txBox="1"/>
                <p:nvPr/>
              </p:nvSpPr>
              <p:spPr>
                <a:xfrm>
                  <a:off x="9239992" y="4384892"/>
                  <a:ext cx="1638710" cy="31891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𝑎</m:t>
                            </m:r>
                          </m:e>
                          <m:sup>
                            <m:r>
                              <a:rPr lang="en-US" b="0" i="1" smtClean="0">
                                <a:latin typeface="Cambria Math" charset="0"/>
                              </a:rPr>
                              <m:t>[2]</m:t>
                            </m:r>
                          </m:sup>
                        </m:sSup>
                        <m:r>
                          <a:rPr lang="en-US" b="0" i="1" smtClean="0">
                            <a:latin typeface="Cambria Math" charset="0"/>
                          </a:rPr>
                          <m:t>=</m:t>
                        </m:r>
                        <m:r>
                          <a:rPr lang="en-US" b="0" i="1" smtClean="0">
                            <a:latin typeface="Cambria Math" charset="0"/>
                          </a:rPr>
                          <m:t>𝜎</m:t>
                        </m:r>
                        <m:r>
                          <a:rPr lang="en-US" b="0" i="1" smtClean="0">
                            <a:latin typeface="Cambria Math" charset="0"/>
                          </a:rPr>
                          <m:t>(</m:t>
                        </m:r>
                        <m:sSup>
                          <m:sSupPr>
                            <m:ctrlPr>
                              <a:rPr lang="en-US" b="0" i="1" smtClean="0">
                                <a:latin typeface="Cambria Math" panose="02040503050406030204" pitchFamily="18" charset="0"/>
                              </a:rPr>
                            </m:ctrlPr>
                          </m:sSupPr>
                          <m:e>
                            <m:r>
                              <a:rPr lang="en-US" b="0" i="1" smtClean="0">
                                <a:latin typeface="Cambria Math" charset="0"/>
                              </a:rPr>
                              <m:t>𝑧</m:t>
                            </m:r>
                          </m:e>
                          <m:sup>
                            <m:r>
                              <a:rPr lang="en-US" b="0" i="1" smtClean="0">
                                <a:latin typeface="Cambria Math" charset="0"/>
                              </a:rPr>
                              <m:t>[2]</m:t>
                            </m:r>
                          </m:sup>
                        </m:sSup>
                        <m:r>
                          <a:rPr lang="en-US" b="0" i="1" smtClean="0">
                            <a:latin typeface="Cambria Math" charset="0"/>
                          </a:rPr>
                          <m:t>)</m:t>
                        </m:r>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9239992" y="4384892"/>
                  <a:ext cx="1638710" cy="318919"/>
                </a:xfrm>
                <a:prstGeom prst="rect">
                  <a:avLst/>
                </a:prstGeom>
                <a:blipFill rotWithShape="0">
                  <a:blip r:embed="rId11"/>
                  <a:stretch>
                    <a:fillRect b="-10769"/>
                  </a:stretch>
                </a:blipFill>
                <a:ln>
                  <a:solidFill>
                    <a:schemeClr val="tx1"/>
                  </a:solidFill>
                </a:ln>
              </p:spPr>
              <p:txBody>
                <a:bodyPr/>
                <a:lstStyle/>
                <a:p>
                  <a:r>
                    <a:rPr lang="en-US">
                      <a:noFill/>
                    </a:rPr>
                    <a:t> </a:t>
                  </a:r>
                </a:p>
              </p:txBody>
            </p:sp>
          </mc:Fallback>
        </mc:AlternateContent>
        <p:cxnSp>
          <p:nvCxnSpPr>
            <p:cNvPr id="58" name="Straight Arrow Connector 57"/>
            <p:cNvCxnSpPr>
              <a:stCxn id="54" idx="3"/>
              <a:endCxn id="57" idx="1"/>
            </p:cNvCxnSpPr>
            <p:nvPr/>
          </p:nvCxnSpPr>
          <p:spPr>
            <a:xfrm flipV="1">
              <a:off x="9066258" y="4544351"/>
              <a:ext cx="173734" cy="12001"/>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0645370" y="5222352"/>
            <a:ext cx="1200190" cy="381130"/>
            <a:chOff x="10800434" y="4384895"/>
            <a:chExt cx="1200190" cy="318920"/>
          </a:xfrm>
        </p:grpSpPr>
        <mc:AlternateContent xmlns:mc="http://schemas.openxmlformats.org/markup-compatibility/2006" xmlns:a14="http://schemas.microsoft.com/office/drawing/2010/main">
          <mc:Choice Requires="a14">
            <p:sp>
              <p:nvSpPr>
                <p:cNvPr id="60" name="TextBox 59"/>
                <p:cNvSpPr txBox="1"/>
                <p:nvPr/>
              </p:nvSpPr>
              <p:spPr>
                <a:xfrm>
                  <a:off x="10998306" y="4384895"/>
                  <a:ext cx="1002318" cy="318920"/>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ea typeface="Cambria Math" charset="0"/>
                            <a:cs typeface="Cambria Math" charset="0"/>
                          </a:rPr>
                          <m:t>ℒ</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𝑎</m:t>
                            </m:r>
                          </m:e>
                          <m:sup>
                            <m:r>
                              <a:rPr lang="en-US" b="0" i="1" smtClean="0">
                                <a:latin typeface="Cambria Math" charset="0"/>
                                <a:ea typeface="Cambria Math" charset="0"/>
                                <a:cs typeface="Cambria Math" charset="0"/>
                              </a:rPr>
                              <m:t>[2]</m:t>
                            </m:r>
                          </m:sup>
                        </m:sSup>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r>
                          <a:rPr lang="en-US" b="0" i="1" smtClean="0">
                            <a:latin typeface="Cambria Math" charset="0"/>
                            <a:ea typeface="Cambria Math" charset="0"/>
                            <a:cs typeface="Cambria Math" charset="0"/>
                          </a:rPr>
                          <m:t>) </m:t>
                        </m:r>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10998306" y="4384895"/>
                  <a:ext cx="1002318" cy="318920"/>
                </a:xfrm>
                <a:prstGeom prst="rect">
                  <a:avLst/>
                </a:prstGeom>
                <a:blipFill rotWithShape="0">
                  <a:blip r:embed="rId12"/>
                  <a:stretch>
                    <a:fillRect r="-10241" b="-10938"/>
                  </a:stretch>
                </a:blipFill>
                <a:ln>
                  <a:solidFill>
                    <a:schemeClr val="tx1"/>
                  </a:solidFill>
                </a:ln>
              </p:spPr>
              <p:txBody>
                <a:bodyPr/>
                <a:lstStyle/>
                <a:p>
                  <a:r>
                    <a:rPr lang="en-US">
                      <a:noFill/>
                    </a:rPr>
                    <a:t> </a:t>
                  </a:r>
                </a:p>
              </p:txBody>
            </p:sp>
          </mc:Fallback>
        </mc:AlternateContent>
        <p:cxnSp>
          <p:nvCxnSpPr>
            <p:cNvPr id="61" name="Straight Arrow Connector 60"/>
            <p:cNvCxnSpPr>
              <a:stCxn id="57" idx="3"/>
              <a:endCxn id="60" idx="1"/>
            </p:cNvCxnSpPr>
            <p:nvPr/>
          </p:nvCxnSpPr>
          <p:spPr>
            <a:xfrm>
              <a:off x="10800434" y="4537319"/>
              <a:ext cx="197872" cy="7036"/>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 xmlns:a16="http://schemas.microsoft.com/office/drawing/2014/main" id="{AE28782D-C70B-49CE-A7D9-EC4F4AF497F6}"/>
              </a:ext>
            </a:extLst>
          </p:cNvPr>
          <p:cNvGrpSpPr/>
          <p:nvPr/>
        </p:nvGrpSpPr>
        <p:grpSpPr>
          <a:xfrm>
            <a:off x="5360387" y="5418850"/>
            <a:ext cx="1037303" cy="1121031"/>
            <a:chOff x="5560419" y="5790338"/>
            <a:chExt cx="1037303" cy="1121031"/>
          </a:xfrm>
        </p:grpSpPr>
        <mc:AlternateContent xmlns:mc="http://schemas.openxmlformats.org/markup-compatibility/2006" xmlns:a14="http://schemas.microsoft.com/office/drawing/2010/main">
          <mc:Choice Requires="a14">
            <p:sp>
              <p:nvSpPr>
                <p:cNvPr id="73" name="TextBox 72">
                  <a:extLst>
                    <a:ext uri="{FF2B5EF4-FFF2-40B4-BE49-F238E27FC236}">
                      <a16:creationId xmlns="" xmlns:a16="http://schemas.microsoft.com/office/drawing/2014/main" id="{4A257ED5-1F3A-4D87-98A1-9008F8066174}"/>
                    </a:ext>
                  </a:extLst>
                </p:cNvPr>
                <p:cNvSpPr txBox="1"/>
                <p:nvPr/>
              </p:nvSpPr>
              <p:spPr>
                <a:xfrm>
                  <a:off x="5560419" y="6133181"/>
                  <a:ext cx="689984" cy="4133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m:t>
                            </m:r>
                          </m:sup>
                        </m:sSup>
                      </m:oMath>
                    </m:oMathPara>
                  </a14:m>
                  <a:endParaRPr lang="en-US" sz="2000" dirty="0">
                    <a:latin typeface="Century Schoolbook" charset="0"/>
                    <a:ea typeface="Century Schoolbook" charset="0"/>
                    <a:cs typeface="Century Schoolbook" charset="0"/>
                  </a:endParaRPr>
                </a:p>
              </p:txBody>
            </p:sp>
          </mc:Choice>
          <mc:Fallback xmlns="">
            <p:sp>
              <p:nvSpPr>
                <p:cNvPr id="73" name="TextBox 72">
                  <a:extLst>
                    <a:ext uri="{FF2B5EF4-FFF2-40B4-BE49-F238E27FC236}">
                      <a16:creationId xmlns:a16="http://schemas.microsoft.com/office/drawing/2014/main" xmlns="" xmlns:a14="http://schemas.microsoft.com/office/drawing/2010/main" id="{4A257ED5-1F3A-4D87-98A1-9008F8066174}"/>
                    </a:ext>
                  </a:extLst>
                </p:cNvPr>
                <p:cNvSpPr txBox="1">
                  <a:spLocks noRot="1" noChangeAspect="1" noMove="1" noResize="1" noEditPoints="1" noAdjustHandles="1" noChangeArrowheads="1" noChangeShapeType="1" noTextEdit="1"/>
                </p:cNvSpPr>
                <p:nvPr/>
              </p:nvSpPr>
              <p:spPr>
                <a:xfrm>
                  <a:off x="5560419" y="6133181"/>
                  <a:ext cx="689984" cy="413318"/>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 xmlns:a16="http://schemas.microsoft.com/office/drawing/2014/main" id="{551669C1-88F8-4A8A-99B9-325AA0DF1A0B}"/>
                    </a:ext>
                  </a:extLst>
                </p:cNvPr>
                <p:cNvSpPr txBox="1"/>
                <p:nvPr/>
              </p:nvSpPr>
              <p:spPr>
                <a:xfrm>
                  <a:off x="5598109" y="6498051"/>
                  <a:ext cx="652294" cy="4133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m:t>
                            </m:r>
                          </m:sup>
                        </m:sSup>
                      </m:oMath>
                    </m:oMathPara>
                  </a14:m>
                  <a:endParaRPr lang="en-US" sz="2000" dirty="0">
                    <a:latin typeface="Century Schoolbook" charset="0"/>
                    <a:ea typeface="Century Schoolbook" charset="0"/>
                    <a:cs typeface="Century Schoolbook" charset="0"/>
                  </a:endParaRPr>
                </a:p>
              </p:txBody>
            </p:sp>
          </mc:Choice>
          <mc:Fallback xmlns="">
            <p:sp>
              <p:nvSpPr>
                <p:cNvPr id="74" name="TextBox 73">
                  <a:extLst>
                    <a:ext uri="{FF2B5EF4-FFF2-40B4-BE49-F238E27FC236}">
                      <a16:creationId xmlns:a16="http://schemas.microsoft.com/office/drawing/2014/main" xmlns="" xmlns:a14="http://schemas.microsoft.com/office/drawing/2010/main" id="{551669C1-88F8-4A8A-99B9-325AA0DF1A0B}"/>
                    </a:ext>
                  </a:extLst>
                </p:cNvPr>
                <p:cNvSpPr txBox="1">
                  <a:spLocks noRot="1" noChangeAspect="1" noMove="1" noResize="1" noEditPoints="1" noAdjustHandles="1" noChangeArrowheads="1" noChangeShapeType="1" noTextEdit="1"/>
                </p:cNvSpPr>
                <p:nvPr/>
              </p:nvSpPr>
              <p:spPr>
                <a:xfrm>
                  <a:off x="5598109" y="6498051"/>
                  <a:ext cx="652294" cy="413318"/>
                </a:xfrm>
                <a:prstGeom prst="rect">
                  <a:avLst/>
                </a:prstGeom>
                <a:blipFill rotWithShape="0">
                  <a:blip r:embed="rId14"/>
                  <a:stretch>
                    <a:fillRect/>
                  </a:stretch>
                </a:blipFill>
              </p:spPr>
              <p:txBody>
                <a:bodyPr/>
                <a:lstStyle/>
                <a:p>
                  <a:r>
                    <a:rPr lang="en-US">
                      <a:noFill/>
                    </a:rPr>
                    <a:t> </a:t>
                  </a:r>
                </a:p>
              </p:txBody>
            </p:sp>
          </mc:Fallback>
        </mc:AlternateContent>
        <p:cxnSp>
          <p:nvCxnSpPr>
            <p:cNvPr id="75" name="Straight Arrow Connector 74">
              <a:extLst>
                <a:ext uri="{FF2B5EF4-FFF2-40B4-BE49-F238E27FC236}">
                  <a16:creationId xmlns="" xmlns:a16="http://schemas.microsoft.com/office/drawing/2014/main" id="{DA134003-E4FA-49E1-8492-76C5A1671BF3}"/>
                </a:ext>
              </a:extLst>
            </p:cNvPr>
            <p:cNvCxnSpPr>
              <a:cxnSpLocks/>
              <a:stCxn id="73" idx="3"/>
              <a:endCxn id="54" idx="1"/>
            </p:cNvCxnSpPr>
            <p:nvPr/>
          </p:nvCxnSpPr>
          <p:spPr>
            <a:xfrm flipV="1">
              <a:off x="6250403" y="5790338"/>
              <a:ext cx="347319" cy="54950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 xmlns:a16="http://schemas.microsoft.com/office/drawing/2014/main" id="{3EDBFDCA-A50F-402F-95DB-C9A99F2B4135}"/>
                </a:ext>
              </a:extLst>
            </p:cNvPr>
            <p:cNvCxnSpPr>
              <a:cxnSpLocks/>
              <a:stCxn id="74" idx="3"/>
              <a:endCxn id="54" idx="1"/>
            </p:cNvCxnSpPr>
            <p:nvPr/>
          </p:nvCxnSpPr>
          <p:spPr>
            <a:xfrm flipV="1">
              <a:off x="6250403" y="5790338"/>
              <a:ext cx="347319" cy="914372"/>
            </a:xfrm>
            <a:prstGeom prst="straightConnector1">
              <a:avLst/>
            </a:prstGeom>
            <a:ln>
              <a:solidFill>
                <a:schemeClr val="tx1"/>
              </a:solidFill>
              <a:headEnd w="lg" len="med"/>
              <a:tailEnd type="triangle"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15">
            <p14:nvContentPartPr>
              <p14:cNvPr id="2" name="Ink 1"/>
              <p14:cNvContentPartPr/>
              <p14:nvPr/>
            </p14:nvContentPartPr>
            <p14:xfrm>
              <a:off x="5607720" y="2616480"/>
              <a:ext cx="1286280" cy="625320"/>
            </p14:xfrm>
          </p:contentPart>
        </mc:Choice>
        <mc:Fallback xmlns="">
          <p:pic>
            <p:nvPicPr>
              <p:cNvPr id="2" name="Ink 1"/>
              <p:cNvPicPr/>
              <p:nvPr/>
            </p:nvPicPr>
            <p:blipFill>
              <a:blip r:embed="rId16"/>
              <a:stretch>
                <a:fillRect/>
              </a:stretch>
            </p:blipFill>
            <p:spPr>
              <a:xfrm>
                <a:off x="5598360" y="2607120"/>
                <a:ext cx="1305000" cy="644040"/>
              </a:xfrm>
              <a:prstGeom prst="rect">
                <a:avLst/>
              </a:prstGeom>
            </p:spPr>
          </p:pic>
        </mc:Fallback>
      </mc:AlternateContent>
    </p:spTree>
    <p:extLst>
      <p:ext uri="{BB962C8B-B14F-4D97-AF65-F5344CB8AC3E}">
        <p14:creationId xmlns:p14="http://schemas.microsoft.com/office/powerpoint/2010/main" val="162862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7536" y="166866"/>
            <a:ext cx="10558409" cy="7064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entury Schoolbook" charset="0"/>
                <a:ea typeface="Century Schoolbook" charset="0"/>
                <a:cs typeface="Century Schoolbook" charset="0"/>
              </a:rPr>
              <a:t>Pros and cons of activation functions</a:t>
            </a:r>
          </a:p>
        </p:txBody>
      </p:sp>
      <p:grpSp>
        <p:nvGrpSpPr>
          <p:cNvPr id="91" name="Group 90"/>
          <p:cNvGrpSpPr/>
          <p:nvPr/>
        </p:nvGrpSpPr>
        <p:grpSpPr>
          <a:xfrm>
            <a:off x="417573" y="781583"/>
            <a:ext cx="3787255" cy="2836764"/>
            <a:chOff x="417573" y="596702"/>
            <a:chExt cx="3787255" cy="3017127"/>
          </a:xfrm>
        </p:grpSpPr>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765" y="1288300"/>
              <a:ext cx="3029046" cy="1360957"/>
            </a:xfrm>
            <a:prstGeom prst="rect">
              <a:avLst/>
            </a:prstGeom>
          </p:spPr>
        </p:pic>
        <p:sp>
          <p:nvSpPr>
            <p:cNvPr id="13" name="TextBox 12"/>
            <p:cNvSpPr txBox="1"/>
            <p:nvPr/>
          </p:nvSpPr>
          <p:spPr>
            <a:xfrm>
              <a:off x="2207881" y="596702"/>
              <a:ext cx="412292"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a</a:t>
              </a:r>
            </a:p>
          </p:txBody>
        </p:sp>
        <p:grpSp>
          <p:nvGrpSpPr>
            <p:cNvPr id="16" name="Group 15"/>
            <p:cNvGrpSpPr/>
            <p:nvPr/>
          </p:nvGrpSpPr>
          <p:grpSpPr>
            <a:xfrm>
              <a:off x="417573" y="1043923"/>
              <a:ext cx="3787255" cy="2569906"/>
              <a:chOff x="833550" y="1518557"/>
              <a:chExt cx="3787255" cy="2569906"/>
            </a:xfrm>
          </p:grpSpPr>
          <p:grpSp>
            <p:nvGrpSpPr>
              <p:cNvPr id="11" name="Group 10"/>
              <p:cNvGrpSpPr/>
              <p:nvPr/>
            </p:nvGrpSpPr>
            <p:grpSpPr>
              <a:xfrm>
                <a:off x="895351" y="1518557"/>
                <a:ext cx="3445328" cy="1567543"/>
                <a:chOff x="653144" y="1469572"/>
                <a:chExt cx="3445328" cy="1567543"/>
              </a:xfrm>
            </p:grpSpPr>
            <p:cxnSp>
              <p:nvCxnSpPr>
                <p:cNvPr id="6" name="Straight Arrow Connector 5"/>
                <p:cNvCxnSpPr/>
                <p:nvPr/>
              </p:nvCxnSpPr>
              <p:spPr>
                <a:xfrm>
                  <a:off x="653144" y="3037115"/>
                  <a:ext cx="3445328" cy="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375808" y="1469572"/>
                  <a:ext cx="0" cy="156754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4238969" y="2854097"/>
                <a:ext cx="381836" cy="584775"/>
              </a:xfrm>
              <a:prstGeom prst="rect">
                <a:avLst/>
              </a:prstGeom>
              <a:noFill/>
            </p:spPr>
            <p:txBody>
              <a:bodyPr wrap="none" rtlCol="0">
                <a:spAutoFit/>
              </a:bodyPr>
              <a:lstStyle/>
              <a:p>
                <a:r>
                  <a:rPr lang="en-US" sz="3200">
                    <a:latin typeface="Century Schoolbook" charset="0"/>
                    <a:ea typeface="Century Schoolbook" charset="0"/>
                    <a:cs typeface="Century Schoolbook" charset="0"/>
                  </a:rPr>
                  <a:t>z</a:t>
                </a:r>
              </a:p>
            </p:txBody>
          </p:sp>
          <p:sp>
            <p:nvSpPr>
              <p:cNvPr id="14" name="TextBox 13"/>
              <p:cNvSpPr txBox="1"/>
              <p:nvPr/>
            </p:nvSpPr>
            <p:spPr>
              <a:xfrm>
                <a:off x="833550" y="3457931"/>
                <a:ext cx="1576072" cy="556487"/>
              </a:xfrm>
              <a:prstGeom prst="rect">
                <a:avLst/>
              </a:prstGeom>
              <a:noFill/>
            </p:spPr>
            <p:txBody>
              <a:bodyPr wrap="none" rtlCol="0">
                <a:spAutoFit/>
              </a:bodyPr>
              <a:lstStyle/>
              <a:p>
                <a:r>
                  <a:rPr lang="en-US" sz="2800" dirty="0">
                    <a:latin typeface="Century Schoolbook" charset="0"/>
                    <a:ea typeface="Century Schoolbook" charset="0"/>
                    <a:cs typeface="Century Schoolbook" charset="0"/>
                  </a:rPr>
                  <a:t>sigmoid:</a:t>
                </a:r>
                <a:endParaRPr lang="en-US" sz="1600" dirty="0"/>
              </a:p>
            </p:txBody>
          </p:sp>
          <mc:AlternateContent xmlns:mc="http://schemas.openxmlformats.org/markup-compatibility/2006" xmlns:a14="http://schemas.microsoft.com/office/drawing/2010/main">
            <mc:Choice Requires="a14">
              <p:sp>
                <p:nvSpPr>
                  <p:cNvPr id="15" name="TextBox 14"/>
                  <p:cNvSpPr txBox="1"/>
                  <p:nvPr/>
                </p:nvSpPr>
                <p:spPr>
                  <a:xfrm>
                    <a:off x="2453241" y="3271829"/>
                    <a:ext cx="2010807" cy="816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𝑎</m:t>
                          </m:r>
                          <m:r>
                            <a:rPr lang="en-US" sz="2800" b="0" i="1" smtClean="0">
                              <a:latin typeface="Cambria Math" charset="0"/>
                            </a:rPr>
                            <m:t>= </m:t>
                          </m:r>
                          <m:f>
                            <m:fPr>
                              <m:ctrlPr>
                                <a:rPr lang="mr-IN" sz="2800" i="1" smtClean="0">
                                  <a:latin typeface="Cambria Math" panose="02040503050406030204" pitchFamily="18" charset="0"/>
                                </a:rPr>
                              </m:ctrlPr>
                            </m:fPr>
                            <m:num>
                              <m:r>
                                <a:rPr lang="en-US" sz="2800" b="0" i="1" smtClean="0">
                                  <a:latin typeface="Cambria Math" charset="0"/>
                                </a:rPr>
                                <m:t>1</m:t>
                              </m:r>
                            </m:num>
                            <m:den>
                              <m:r>
                                <a:rPr lang="en-US" sz="2800" b="0" i="1" smtClean="0">
                                  <a:latin typeface="Cambria Math" charset="0"/>
                                </a:rPr>
                                <m:t>1+</m:t>
                              </m:r>
                              <m:sSup>
                                <m:sSupPr>
                                  <m:ctrlPr>
                                    <a:rPr lang="en-US" sz="2800" b="0" i="1" smtClean="0">
                                      <a:latin typeface="Cambria Math" panose="02040503050406030204" pitchFamily="18" charset="0"/>
                                    </a:rPr>
                                  </m:ctrlPr>
                                </m:sSupPr>
                                <m:e>
                                  <m:r>
                                    <a:rPr lang="en-US" sz="2800" b="0" i="1" smtClean="0">
                                      <a:latin typeface="Cambria Math" charset="0"/>
                                    </a:rPr>
                                    <m:t>𝑒</m:t>
                                  </m:r>
                                </m:e>
                                <m:sup>
                                  <m:r>
                                    <a:rPr lang="en-US" sz="2800" b="0" i="1" smtClean="0">
                                      <a:latin typeface="Cambria Math" charset="0"/>
                                    </a:rPr>
                                    <m:t>−</m:t>
                                  </m:r>
                                  <m:r>
                                    <a:rPr lang="en-US" sz="2800" b="0" i="1" smtClean="0">
                                      <a:latin typeface="Cambria Math" charset="0"/>
                                    </a:rPr>
                                    <m:t>𝑧</m:t>
                                  </m:r>
                                </m:sup>
                              </m:sSup>
                            </m:den>
                          </m:f>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453241" y="3271829"/>
                    <a:ext cx="2010807" cy="816634"/>
                  </a:xfrm>
                  <a:prstGeom prst="rect">
                    <a:avLst/>
                  </a:prstGeom>
                  <a:blipFill rotWithShape="0">
                    <a:blip r:embed="rId4"/>
                    <a:stretch>
                      <a:fillRect b="-5556"/>
                    </a:stretch>
                  </a:blipFill>
                </p:spPr>
                <p:txBody>
                  <a:bodyPr/>
                  <a:lstStyle/>
                  <a:p>
                    <a:r>
                      <a:rPr lang="en-US">
                        <a:noFill/>
                      </a:rPr>
                      <a:t> </a:t>
                    </a:r>
                  </a:p>
                </p:txBody>
              </p:sp>
            </mc:Fallback>
          </mc:AlternateContent>
        </p:grpSp>
      </p:grpSp>
      <p:grpSp>
        <p:nvGrpSpPr>
          <p:cNvPr id="2" name="Group 1"/>
          <p:cNvGrpSpPr/>
          <p:nvPr/>
        </p:nvGrpSpPr>
        <p:grpSpPr>
          <a:xfrm>
            <a:off x="7208768" y="4070663"/>
            <a:ext cx="3851208" cy="2394145"/>
            <a:chOff x="7208768" y="3794717"/>
            <a:chExt cx="3851208" cy="2394145"/>
          </a:xfrm>
        </p:grpSpPr>
        <p:grpSp>
          <p:nvGrpSpPr>
            <p:cNvPr id="42" name="Group 41"/>
            <p:cNvGrpSpPr/>
            <p:nvPr/>
          </p:nvGrpSpPr>
          <p:grpSpPr>
            <a:xfrm>
              <a:off x="7208768" y="4244096"/>
              <a:ext cx="3851208" cy="1944766"/>
              <a:chOff x="435050" y="3804505"/>
              <a:chExt cx="3827164" cy="1944766"/>
            </a:xfrm>
          </p:grpSpPr>
          <p:grpSp>
            <p:nvGrpSpPr>
              <p:cNvPr id="43" name="Group 42"/>
              <p:cNvGrpSpPr/>
              <p:nvPr/>
            </p:nvGrpSpPr>
            <p:grpSpPr>
              <a:xfrm>
                <a:off x="435050" y="3804505"/>
                <a:ext cx="3827164" cy="1944766"/>
                <a:chOff x="895351" y="1518557"/>
                <a:chExt cx="3827164" cy="1944766"/>
              </a:xfrm>
            </p:grpSpPr>
            <p:grpSp>
              <p:nvGrpSpPr>
                <p:cNvPr id="46" name="Group 45"/>
                <p:cNvGrpSpPr/>
                <p:nvPr/>
              </p:nvGrpSpPr>
              <p:grpSpPr>
                <a:xfrm>
                  <a:off x="895351" y="1518557"/>
                  <a:ext cx="3445328" cy="1567543"/>
                  <a:chOff x="653144" y="1469572"/>
                  <a:chExt cx="3445328" cy="1567543"/>
                </a:xfrm>
              </p:grpSpPr>
              <p:cxnSp>
                <p:nvCxnSpPr>
                  <p:cNvPr id="48" name="Straight Arrow Connector 47"/>
                  <p:cNvCxnSpPr/>
                  <p:nvPr/>
                </p:nvCxnSpPr>
                <p:spPr>
                  <a:xfrm>
                    <a:off x="653144" y="3037115"/>
                    <a:ext cx="3445328" cy="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375808" y="1469572"/>
                    <a:ext cx="0" cy="156754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4340679" y="2878548"/>
                  <a:ext cx="381836" cy="584775"/>
                </a:xfrm>
                <a:prstGeom prst="rect">
                  <a:avLst/>
                </a:prstGeom>
                <a:noFill/>
              </p:spPr>
              <p:txBody>
                <a:bodyPr wrap="none" rtlCol="0">
                  <a:spAutoFit/>
                </a:bodyPr>
                <a:lstStyle/>
                <a:p>
                  <a:r>
                    <a:rPr lang="en-US" sz="3200">
                      <a:latin typeface="Century Schoolbook" charset="0"/>
                      <a:ea typeface="Century Schoolbook" charset="0"/>
                      <a:cs typeface="Century Schoolbook" charset="0"/>
                    </a:rPr>
                    <a:t>z</a:t>
                  </a:r>
                </a:p>
              </p:txBody>
            </p:sp>
          </p:grpSp>
          <p:cxnSp>
            <p:nvCxnSpPr>
              <p:cNvPr id="44" name="Straight Connector 43"/>
              <p:cNvCxnSpPr/>
              <p:nvPr/>
            </p:nvCxnSpPr>
            <p:spPr>
              <a:xfrm flipV="1">
                <a:off x="2157715" y="3939902"/>
                <a:ext cx="1427918" cy="142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54371" y="5361128"/>
                <a:ext cx="1503343" cy="1463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8931431" y="3794717"/>
              <a:ext cx="412292"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a</a:t>
              </a:r>
            </a:p>
          </p:txBody>
        </p:sp>
      </p:grpSp>
      <p:grpSp>
        <p:nvGrpSpPr>
          <p:cNvPr id="90" name="Group 89"/>
          <p:cNvGrpSpPr/>
          <p:nvPr/>
        </p:nvGrpSpPr>
        <p:grpSpPr>
          <a:xfrm>
            <a:off x="7208768" y="813561"/>
            <a:ext cx="3829563" cy="2414852"/>
            <a:chOff x="7230413" y="866224"/>
            <a:chExt cx="3829563" cy="2414852"/>
          </a:xfrm>
        </p:grpSpPr>
        <p:sp>
          <p:nvSpPr>
            <p:cNvPr id="19" name="TextBox 18"/>
            <p:cNvSpPr txBox="1"/>
            <p:nvPr/>
          </p:nvSpPr>
          <p:spPr>
            <a:xfrm>
              <a:off x="10654096" y="2087075"/>
              <a:ext cx="405880"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x</a:t>
              </a:r>
            </a:p>
          </p:txBody>
        </p:sp>
        <p:sp>
          <p:nvSpPr>
            <p:cNvPr id="40" name="TextBox 39"/>
            <p:cNvSpPr txBox="1"/>
            <p:nvPr/>
          </p:nvSpPr>
          <p:spPr>
            <a:xfrm>
              <a:off x="8953076" y="866224"/>
              <a:ext cx="412292"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a</a:t>
              </a:r>
            </a:p>
          </p:txBody>
        </p:sp>
        <p:grpSp>
          <p:nvGrpSpPr>
            <p:cNvPr id="89" name="Group 88"/>
            <p:cNvGrpSpPr/>
            <p:nvPr/>
          </p:nvGrpSpPr>
          <p:grpSpPr>
            <a:xfrm>
              <a:off x="7230413" y="1271473"/>
              <a:ext cx="3445328" cy="2009603"/>
              <a:chOff x="7270617" y="1253738"/>
              <a:chExt cx="3445328" cy="2009603"/>
            </a:xfrm>
          </p:grpSpPr>
          <p:pic>
            <p:nvPicPr>
              <p:cNvPr id="88" name="Picture 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78758" y="1578060"/>
                <a:ext cx="3029046" cy="1360957"/>
              </a:xfrm>
              <a:prstGeom prst="rect">
                <a:avLst/>
              </a:prstGeom>
            </p:spPr>
          </p:pic>
          <p:grpSp>
            <p:nvGrpSpPr>
              <p:cNvPr id="87" name="Group 86"/>
              <p:cNvGrpSpPr/>
              <p:nvPr/>
            </p:nvGrpSpPr>
            <p:grpSpPr>
              <a:xfrm>
                <a:off x="7270617" y="1253738"/>
                <a:ext cx="3445328" cy="2009603"/>
                <a:chOff x="7270617" y="1253738"/>
                <a:chExt cx="3445328" cy="2009603"/>
              </a:xfrm>
            </p:grpSpPr>
            <p:cxnSp>
              <p:nvCxnSpPr>
                <p:cNvPr id="22" name="Straight Arrow Connector 21"/>
                <p:cNvCxnSpPr/>
                <p:nvPr/>
              </p:nvCxnSpPr>
              <p:spPr>
                <a:xfrm>
                  <a:off x="7270617" y="2248915"/>
                  <a:ext cx="3445328" cy="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8993546" y="1253738"/>
                  <a:ext cx="0" cy="2009603"/>
                </a:xfrm>
                <a:prstGeom prst="straightConnector1">
                  <a:avLst/>
                </a:prstGeom>
                <a:ln w="127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grpSp>
      </p:grpSp>
      <p:grpSp>
        <p:nvGrpSpPr>
          <p:cNvPr id="7" name="Group 6"/>
          <p:cNvGrpSpPr/>
          <p:nvPr/>
        </p:nvGrpSpPr>
        <p:grpSpPr>
          <a:xfrm>
            <a:off x="417573" y="3888840"/>
            <a:ext cx="3737476" cy="2403547"/>
            <a:chOff x="417573" y="3888840"/>
            <a:chExt cx="3737476" cy="2403547"/>
          </a:xfrm>
        </p:grpSpPr>
        <p:grpSp>
          <p:nvGrpSpPr>
            <p:cNvPr id="3" name="Group 2"/>
            <p:cNvGrpSpPr/>
            <p:nvPr/>
          </p:nvGrpSpPr>
          <p:grpSpPr>
            <a:xfrm>
              <a:off x="417573" y="3888840"/>
              <a:ext cx="3737476" cy="2403547"/>
              <a:chOff x="417573" y="3888840"/>
              <a:chExt cx="3737476" cy="2403547"/>
            </a:xfrm>
          </p:grpSpPr>
          <p:grpSp>
            <p:nvGrpSpPr>
              <p:cNvPr id="39" name="Group 38"/>
              <p:cNvGrpSpPr/>
              <p:nvPr/>
            </p:nvGrpSpPr>
            <p:grpSpPr>
              <a:xfrm>
                <a:off x="417573" y="4358467"/>
                <a:ext cx="3737476" cy="1933920"/>
                <a:chOff x="435050" y="3804505"/>
                <a:chExt cx="3737476" cy="1933920"/>
              </a:xfrm>
            </p:grpSpPr>
            <p:grpSp>
              <p:nvGrpSpPr>
                <p:cNvPr id="24" name="Group 23"/>
                <p:cNvGrpSpPr/>
                <p:nvPr/>
              </p:nvGrpSpPr>
              <p:grpSpPr>
                <a:xfrm>
                  <a:off x="435050" y="3804505"/>
                  <a:ext cx="3737476" cy="1933920"/>
                  <a:chOff x="895351" y="1518557"/>
                  <a:chExt cx="3737476" cy="1933920"/>
                </a:xfrm>
              </p:grpSpPr>
              <p:grpSp>
                <p:nvGrpSpPr>
                  <p:cNvPr id="25" name="Group 24"/>
                  <p:cNvGrpSpPr/>
                  <p:nvPr/>
                </p:nvGrpSpPr>
                <p:grpSpPr>
                  <a:xfrm>
                    <a:off x="895351" y="1518557"/>
                    <a:ext cx="3445328" cy="1567543"/>
                    <a:chOff x="653144" y="1469572"/>
                    <a:chExt cx="3445328" cy="1567543"/>
                  </a:xfrm>
                </p:grpSpPr>
                <p:cxnSp>
                  <p:nvCxnSpPr>
                    <p:cNvPr id="29" name="Straight Arrow Connector 28"/>
                    <p:cNvCxnSpPr/>
                    <p:nvPr/>
                  </p:nvCxnSpPr>
                  <p:spPr>
                    <a:xfrm>
                      <a:off x="653144" y="3037115"/>
                      <a:ext cx="3445328" cy="0"/>
                    </a:xfrm>
                    <a:prstGeom prst="straightConnector1">
                      <a:avLst/>
                    </a:prstGeom>
                    <a:ln w="127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375808" y="1469572"/>
                      <a:ext cx="0" cy="156754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4250991" y="2867702"/>
                    <a:ext cx="381836" cy="584775"/>
                  </a:xfrm>
                  <a:prstGeom prst="rect">
                    <a:avLst/>
                  </a:prstGeom>
                  <a:noFill/>
                </p:spPr>
                <p:txBody>
                  <a:bodyPr wrap="none" rtlCol="0">
                    <a:spAutoFit/>
                  </a:bodyPr>
                  <a:lstStyle/>
                  <a:p>
                    <a:r>
                      <a:rPr lang="en-US" sz="3200">
                        <a:latin typeface="Century Schoolbook" charset="0"/>
                        <a:ea typeface="Century Schoolbook" charset="0"/>
                        <a:cs typeface="Century Schoolbook" charset="0"/>
                      </a:rPr>
                      <a:t>z</a:t>
                    </a:r>
                  </a:p>
                </p:txBody>
              </p:sp>
            </p:grpSp>
            <p:cxnSp>
              <p:nvCxnSpPr>
                <p:cNvPr id="32" name="Straight Connector 31"/>
                <p:cNvCxnSpPr/>
                <p:nvPr/>
              </p:nvCxnSpPr>
              <p:spPr>
                <a:xfrm flipV="1">
                  <a:off x="2157715" y="3939902"/>
                  <a:ext cx="1427918" cy="14228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92667" y="5361126"/>
                  <a:ext cx="1565047" cy="9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2142486" y="3888840"/>
                <a:ext cx="412292" cy="584775"/>
              </a:xfrm>
              <a:prstGeom prst="rect">
                <a:avLst/>
              </a:prstGeom>
              <a:noFill/>
            </p:spPr>
            <p:txBody>
              <a:bodyPr wrap="none" rtlCol="0">
                <a:spAutoFit/>
              </a:bodyPr>
              <a:lstStyle/>
              <a:p>
                <a:r>
                  <a:rPr lang="en-US" sz="3200" dirty="0">
                    <a:latin typeface="Century Schoolbook" charset="0"/>
                    <a:ea typeface="Century Schoolbook" charset="0"/>
                    <a:cs typeface="Century Schoolbook" charset="0"/>
                  </a:rPr>
                  <a:t>a</a:t>
                </a:r>
              </a:p>
            </p:txBody>
          </p:sp>
        </p:grpSp>
        <p:cxnSp>
          <p:nvCxnSpPr>
            <p:cNvPr id="51" name="Straight Connector 50"/>
            <p:cNvCxnSpPr/>
            <p:nvPr/>
          </p:nvCxnSpPr>
          <p:spPr>
            <a:xfrm flipV="1">
              <a:off x="575189" y="5913798"/>
              <a:ext cx="1574887" cy="12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TextBox 53"/>
          <p:cNvSpPr txBox="1"/>
          <p:nvPr/>
        </p:nvSpPr>
        <p:spPr>
          <a:xfrm>
            <a:off x="406198" y="6180420"/>
            <a:ext cx="1255472" cy="523220"/>
          </a:xfrm>
          <a:prstGeom prst="rect">
            <a:avLst/>
          </a:prstGeom>
          <a:noFill/>
        </p:spPr>
        <p:txBody>
          <a:bodyPr wrap="none" rtlCol="0">
            <a:spAutoFit/>
          </a:bodyPr>
          <a:lstStyle/>
          <a:p>
            <a:r>
              <a:rPr lang="en-US" sz="2800" dirty="0" err="1" smtClean="0">
                <a:latin typeface="Century Schoolbook" charset="0"/>
                <a:ea typeface="Century Schoolbook" charset="0"/>
                <a:cs typeface="Century Schoolbook" charset="0"/>
              </a:rPr>
              <a:t>ReLU</a:t>
            </a:r>
            <a:r>
              <a:rPr lang="en-US" sz="2800" dirty="0" smtClean="0">
                <a:latin typeface="Century Schoolbook" charset="0"/>
                <a:ea typeface="Century Schoolbook" charset="0"/>
                <a:cs typeface="Century Schoolbook" charset="0"/>
              </a:rPr>
              <a:t>:</a:t>
            </a:r>
            <a:endParaRPr lang="en-US" sz="1600" dirty="0"/>
          </a:p>
        </p:txBody>
      </p:sp>
      <mc:AlternateContent xmlns:mc="http://schemas.openxmlformats.org/markup-compatibility/2006" xmlns:a14="http://schemas.microsoft.com/office/drawing/2010/main">
        <mc:Choice Requires="a14">
          <p:sp>
            <p:nvSpPr>
              <p:cNvPr id="55" name="TextBox 54"/>
              <p:cNvSpPr txBox="1"/>
              <p:nvPr/>
            </p:nvSpPr>
            <p:spPr>
              <a:xfrm>
                <a:off x="1903057" y="6223811"/>
                <a:ext cx="221393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𝑎</m:t>
                      </m:r>
                      <m:r>
                        <a:rPr lang="en-US" sz="2800" b="0" i="1" smtClean="0">
                          <a:latin typeface="Cambria Math" charset="0"/>
                        </a:rPr>
                        <m:t>=</m:t>
                      </m:r>
                      <m:r>
                        <m:rPr>
                          <m:sty m:val="p"/>
                        </m:rPr>
                        <a:rPr lang="en-US" sz="2800" b="0" i="0" smtClean="0">
                          <a:latin typeface="Cambria Math" panose="02040503050406030204" pitchFamily="18" charset="0"/>
                        </a:rPr>
                        <m:t>max</m:t>
                      </m:r>
                      <m:r>
                        <a:rPr lang="en-US" sz="2800" b="0" i="1" smtClean="0">
                          <a:latin typeface="Cambria Math" panose="02040503050406030204" pitchFamily="18" charset="0"/>
                        </a:rPr>
                        <m:t>⁡(0,</m:t>
                      </m:r>
                      <m:r>
                        <a:rPr lang="en-US" sz="2800" b="0" i="1" smtClean="0">
                          <a:latin typeface="Cambria Math" panose="02040503050406030204" pitchFamily="18" charset="0"/>
                        </a:rPr>
                        <m:t>𝑧</m:t>
                      </m:r>
                      <m:r>
                        <a:rPr lang="en-US" sz="2800" b="0" i="1" smtClean="0">
                          <a:latin typeface="Cambria Math" panose="02040503050406030204" pitchFamily="18" charset="0"/>
                        </a:rPr>
                        <m:t>)</m:t>
                      </m:r>
                    </m:oMath>
                  </m:oMathPara>
                </a14:m>
                <a:endParaRPr lang="en-US" sz="2800" dirty="0"/>
              </a:p>
            </p:txBody>
          </p:sp>
        </mc:Choice>
        <mc:Fallback xmlns="">
          <p:sp>
            <p:nvSpPr>
              <p:cNvPr id="55" name="TextBox 54"/>
              <p:cNvSpPr txBox="1">
                <a:spLocks noRot="1" noChangeAspect="1" noMove="1" noResize="1" noEditPoints="1" noAdjustHandles="1" noChangeArrowheads="1" noChangeShapeType="1" noTextEdit="1"/>
              </p:cNvSpPr>
              <p:nvPr/>
            </p:nvSpPr>
            <p:spPr>
              <a:xfrm>
                <a:off x="1903057" y="6223811"/>
                <a:ext cx="2213939" cy="430887"/>
              </a:xfrm>
              <a:prstGeom prst="rect">
                <a:avLst/>
              </a:prstGeom>
              <a:blipFill rotWithShape="0">
                <a:blip r:embed="rId6"/>
                <a:stretch>
                  <a:fillRect/>
                </a:stretch>
              </a:blipFill>
            </p:spPr>
            <p:txBody>
              <a:bodyPr/>
              <a:lstStyle/>
              <a:p>
                <a:r>
                  <a:rPr lang="en-US">
                    <a:noFill/>
                  </a:rPr>
                  <a:t> </a:t>
                </a:r>
              </a:p>
            </p:txBody>
          </p:sp>
        </mc:Fallback>
      </mc:AlternateContent>
      <p:sp>
        <p:nvSpPr>
          <p:cNvPr id="56" name="TextBox 55"/>
          <p:cNvSpPr txBox="1"/>
          <p:nvPr/>
        </p:nvSpPr>
        <p:spPr>
          <a:xfrm>
            <a:off x="7342474" y="3186078"/>
            <a:ext cx="1063112" cy="523220"/>
          </a:xfrm>
          <a:prstGeom prst="rect">
            <a:avLst/>
          </a:prstGeom>
          <a:noFill/>
        </p:spPr>
        <p:txBody>
          <a:bodyPr wrap="none" rtlCol="0">
            <a:spAutoFit/>
          </a:bodyPr>
          <a:lstStyle/>
          <a:p>
            <a:r>
              <a:rPr lang="en-US" sz="2800" dirty="0" err="1" smtClean="0">
                <a:latin typeface="Century Schoolbook" charset="0"/>
                <a:ea typeface="Century Schoolbook" charset="0"/>
                <a:cs typeface="Century Schoolbook" charset="0"/>
              </a:rPr>
              <a:t>tanh</a:t>
            </a:r>
            <a:r>
              <a:rPr lang="en-US" sz="2800" dirty="0" smtClean="0">
                <a:latin typeface="Century Schoolbook" charset="0"/>
                <a:ea typeface="Century Schoolbook" charset="0"/>
                <a:cs typeface="Century Schoolbook" charset="0"/>
              </a:rPr>
              <a:t>:</a:t>
            </a:r>
            <a:endParaRPr lang="en-US" sz="1600" dirty="0"/>
          </a:p>
        </p:txBody>
      </p:sp>
      <mc:AlternateContent xmlns:mc="http://schemas.openxmlformats.org/markup-compatibility/2006" xmlns:a14="http://schemas.microsoft.com/office/drawing/2010/main">
        <mc:Choice Requires="a14">
          <p:sp>
            <p:nvSpPr>
              <p:cNvPr id="57" name="TextBox 56"/>
              <p:cNvSpPr txBox="1"/>
              <p:nvPr/>
            </p:nvSpPr>
            <p:spPr>
              <a:xfrm>
                <a:off x="8631424" y="3002931"/>
                <a:ext cx="2360133" cy="8340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𝑎</m:t>
                      </m:r>
                      <m:r>
                        <a:rPr lang="en-US" sz="2800" b="0" i="1" smtClean="0">
                          <a:latin typeface="Cambria Math" charset="0"/>
                        </a:rPr>
                        <m:t>= </m:t>
                      </m:r>
                      <m:f>
                        <m:fPr>
                          <m:ctrlPr>
                            <a:rPr lang="mr-IN" sz="2800" i="1" smtClean="0">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charset="0"/>
                                </a:rPr>
                                <m:t>𝑒</m:t>
                              </m:r>
                            </m:e>
                            <m:sup>
                              <m:r>
                                <a:rPr lang="en-US" sz="2800" i="1">
                                  <a:latin typeface="Cambria Math" charset="0"/>
                                </a:rPr>
                                <m:t>𝑧</m:t>
                              </m:r>
                            </m:sup>
                          </m:sSup>
                          <m:r>
                            <a:rPr lang="en-US" sz="2800" b="0" i="1" smtClean="0">
                              <a:latin typeface="Cambria Math" panose="02040503050406030204" pitchFamily="18" charset="0"/>
                            </a:rPr>
                            <m:t> −</m:t>
                          </m:r>
                          <m:sSup>
                            <m:sSupPr>
                              <m:ctrlPr>
                                <a:rPr lang="en-US" sz="2800" i="1">
                                  <a:latin typeface="Cambria Math" panose="02040503050406030204" pitchFamily="18" charset="0"/>
                                </a:rPr>
                              </m:ctrlPr>
                            </m:sSupPr>
                            <m:e>
                              <m:r>
                                <a:rPr lang="en-US" sz="2800" i="1">
                                  <a:latin typeface="Cambria Math" charset="0"/>
                                </a:rPr>
                                <m:t>𝑒</m:t>
                              </m:r>
                            </m:e>
                            <m:sup>
                              <m:r>
                                <a:rPr lang="en-US" sz="2800" i="1">
                                  <a:latin typeface="Cambria Math" charset="0"/>
                                </a:rPr>
                                <m:t>−</m:t>
                              </m:r>
                              <m:r>
                                <a:rPr lang="en-US" sz="2800" i="1">
                                  <a:latin typeface="Cambria Math" charset="0"/>
                                </a:rPr>
                                <m:t>𝑧</m:t>
                              </m:r>
                            </m:sup>
                          </m:sSup>
                        </m:num>
                        <m:den>
                          <m:sSup>
                            <m:sSupPr>
                              <m:ctrlPr>
                                <a:rPr lang="en-US" sz="2800" i="1">
                                  <a:latin typeface="Cambria Math" panose="02040503050406030204" pitchFamily="18" charset="0"/>
                                </a:rPr>
                              </m:ctrlPr>
                            </m:sSupPr>
                            <m:e>
                              <m:r>
                                <a:rPr lang="en-US" sz="2800" i="1">
                                  <a:latin typeface="Cambria Math" charset="0"/>
                                </a:rPr>
                                <m:t>𝑒</m:t>
                              </m:r>
                            </m:e>
                            <m:sup>
                              <m:r>
                                <a:rPr lang="en-US" sz="2800" i="1">
                                  <a:latin typeface="Cambria Math" charset="0"/>
                                </a:rPr>
                                <m:t>−</m:t>
                              </m:r>
                              <m:r>
                                <a:rPr lang="en-US" sz="2800" i="1">
                                  <a:latin typeface="Cambria Math" charset="0"/>
                                </a:rPr>
                                <m:t>𝑧</m:t>
                              </m:r>
                            </m:sup>
                          </m:sSup>
                          <m:r>
                            <a:rPr lang="en-US" sz="2800" b="0" i="1" smtClean="0">
                              <a:latin typeface="Cambria Math" charset="0"/>
                            </a:rPr>
                            <m:t>+</m:t>
                          </m:r>
                          <m:sSup>
                            <m:sSupPr>
                              <m:ctrlPr>
                                <a:rPr lang="en-US" sz="2800" b="0" i="1" smtClean="0">
                                  <a:latin typeface="Cambria Math" panose="02040503050406030204" pitchFamily="18" charset="0"/>
                                </a:rPr>
                              </m:ctrlPr>
                            </m:sSupPr>
                            <m:e>
                              <m:r>
                                <a:rPr lang="en-US" sz="2800" b="0" i="1" smtClean="0">
                                  <a:latin typeface="Cambria Math" charset="0"/>
                                </a:rPr>
                                <m:t>𝑒</m:t>
                              </m:r>
                            </m:e>
                            <m:sup>
                              <m:r>
                                <a:rPr lang="en-US" sz="2800" b="0" i="1" smtClean="0">
                                  <a:latin typeface="Cambria Math" charset="0"/>
                                </a:rPr>
                                <m:t>−</m:t>
                              </m:r>
                              <m:r>
                                <a:rPr lang="en-US" sz="2800" b="0" i="1" smtClean="0">
                                  <a:latin typeface="Cambria Math" charset="0"/>
                                </a:rPr>
                                <m:t>𝑧</m:t>
                              </m:r>
                            </m:sup>
                          </m:sSup>
                        </m:den>
                      </m:f>
                    </m:oMath>
                  </m:oMathPara>
                </a14:m>
                <a:endParaRPr lang="en-US" sz="2800" dirty="0"/>
              </a:p>
            </p:txBody>
          </p:sp>
        </mc:Choice>
        <mc:Fallback xmlns="">
          <p:sp>
            <p:nvSpPr>
              <p:cNvPr id="57" name="TextBox 56"/>
              <p:cNvSpPr txBox="1">
                <a:spLocks noRot="1" noChangeAspect="1" noMove="1" noResize="1" noEditPoints="1" noAdjustHandles="1" noChangeArrowheads="1" noChangeShapeType="1" noTextEdit="1"/>
              </p:cNvSpPr>
              <p:nvPr/>
            </p:nvSpPr>
            <p:spPr>
              <a:xfrm>
                <a:off x="8631424" y="3002931"/>
                <a:ext cx="2360133" cy="834011"/>
              </a:xfrm>
              <a:prstGeom prst="rect">
                <a:avLst/>
              </a:prstGeom>
              <a:blipFill rotWithShape="0">
                <a:blip r:embed="rId7"/>
                <a:stretch>
                  <a:fillRect/>
                </a:stretch>
              </a:blipFill>
            </p:spPr>
            <p:txBody>
              <a:bodyPr/>
              <a:lstStyle/>
              <a:p>
                <a:r>
                  <a:rPr lang="en-US">
                    <a:noFill/>
                  </a:rPr>
                  <a:t> </a:t>
                </a:r>
              </a:p>
            </p:txBody>
          </p:sp>
        </mc:Fallback>
      </mc:AlternateContent>
      <p:sp>
        <p:nvSpPr>
          <p:cNvPr id="58" name="TextBox 57"/>
          <p:cNvSpPr txBox="1"/>
          <p:nvPr/>
        </p:nvSpPr>
        <p:spPr>
          <a:xfrm>
            <a:off x="6045011" y="6278228"/>
            <a:ext cx="2379177" cy="523220"/>
          </a:xfrm>
          <a:prstGeom prst="rect">
            <a:avLst/>
          </a:prstGeom>
          <a:noFill/>
        </p:spPr>
        <p:txBody>
          <a:bodyPr wrap="none" rtlCol="0">
            <a:spAutoFit/>
          </a:bodyPr>
          <a:lstStyle/>
          <a:p>
            <a:r>
              <a:rPr lang="en-US" sz="2800" dirty="0" smtClean="0">
                <a:latin typeface="Century Schoolbook" charset="0"/>
                <a:ea typeface="Century Schoolbook" charset="0"/>
                <a:cs typeface="Century Schoolbook" charset="0"/>
              </a:rPr>
              <a:t>Leaky </a:t>
            </a:r>
            <a:r>
              <a:rPr lang="en-US" sz="2800" dirty="0" err="1" smtClean="0">
                <a:latin typeface="Century Schoolbook" charset="0"/>
                <a:ea typeface="Century Schoolbook" charset="0"/>
                <a:cs typeface="Century Schoolbook" charset="0"/>
              </a:rPr>
              <a:t>ReLU</a:t>
            </a:r>
            <a:r>
              <a:rPr lang="en-US" sz="2800" dirty="0" smtClean="0">
                <a:latin typeface="Century Schoolbook" charset="0"/>
                <a:ea typeface="Century Schoolbook" charset="0"/>
                <a:cs typeface="Century Schoolbook" charset="0"/>
              </a:rPr>
              <a:t>:</a:t>
            </a:r>
            <a:endParaRPr lang="en-US" sz="1600" dirty="0"/>
          </a:p>
        </p:txBody>
      </p:sp>
      <mc:AlternateContent xmlns:mc="http://schemas.openxmlformats.org/markup-compatibility/2006" xmlns:a14="http://schemas.microsoft.com/office/drawing/2010/main">
        <mc:Choice Requires="a14">
          <p:sp>
            <p:nvSpPr>
              <p:cNvPr id="59" name="TextBox 58"/>
              <p:cNvSpPr txBox="1"/>
              <p:nvPr/>
            </p:nvSpPr>
            <p:spPr>
              <a:xfrm>
                <a:off x="8333443" y="6321619"/>
                <a:ext cx="239482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𝑎</m:t>
                      </m:r>
                      <m:r>
                        <a:rPr lang="en-US" sz="2800" b="0" i="1" smtClean="0">
                          <a:latin typeface="Cambria Math" charset="0"/>
                        </a:rPr>
                        <m:t>=</m:t>
                      </m:r>
                      <m:r>
                        <m:rPr>
                          <m:sty m:val="p"/>
                        </m:rPr>
                        <a:rPr lang="en-US" sz="2800" b="0" i="0" smtClean="0">
                          <a:latin typeface="Cambria Math" panose="02040503050406030204" pitchFamily="18" charset="0"/>
                        </a:rPr>
                        <m:t>max</m:t>
                      </m:r>
                      <m:r>
                        <a:rPr lang="en-US" sz="2800" b="0" i="1" smtClean="0">
                          <a:latin typeface="Cambria Math" panose="02040503050406030204" pitchFamily="18" charset="0"/>
                        </a:rPr>
                        <m:t>⁡(</m:t>
                      </m:r>
                      <m:r>
                        <a:rPr lang="en-US" sz="2800" b="0" i="1" smtClean="0">
                          <a:latin typeface="Cambria Math" panose="02040503050406030204" pitchFamily="18" charset="0"/>
                        </a:rPr>
                        <m:t>𝑘𝑧</m:t>
                      </m:r>
                      <m:r>
                        <a:rPr lang="en-US" sz="2800" b="0" i="1" smtClean="0">
                          <a:latin typeface="Cambria Math" panose="02040503050406030204" pitchFamily="18" charset="0"/>
                        </a:rPr>
                        <m:t>,</m:t>
                      </m:r>
                      <m:r>
                        <a:rPr lang="en-US" sz="2800" b="0" i="1" smtClean="0">
                          <a:latin typeface="Cambria Math" panose="02040503050406030204" pitchFamily="18" charset="0"/>
                        </a:rPr>
                        <m:t>𝑧</m:t>
                      </m:r>
                      <m:r>
                        <a:rPr lang="en-US" sz="2800" b="0" i="1" smtClean="0">
                          <a:latin typeface="Cambria Math" panose="02040503050406030204" pitchFamily="18" charset="0"/>
                        </a:rPr>
                        <m:t>)</m:t>
                      </m:r>
                    </m:oMath>
                  </m:oMathPara>
                </a14:m>
                <a:endParaRPr lang="en-US" sz="2800" dirty="0"/>
              </a:p>
            </p:txBody>
          </p:sp>
        </mc:Choice>
        <mc:Fallback xmlns="">
          <p:sp>
            <p:nvSpPr>
              <p:cNvPr id="59" name="TextBox 58"/>
              <p:cNvSpPr txBox="1">
                <a:spLocks noRot="1" noChangeAspect="1" noMove="1" noResize="1" noEditPoints="1" noAdjustHandles="1" noChangeArrowheads="1" noChangeShapeType="1" noTextEdit="1"/>
              </p:cNvSpPr>
              <p:nvPr/>
            </p:nvSpPr>
            <p:spPr>
              <a:xfrm>
                <a:off x="8333443" y="6321619"/>
                <a:ext cx="2394823" cy="430887"/>
              </a:xfrm>
              <a:prstGeom prst="rect">
                <a:avLst/>
              </a:prstGeom>
              <a:blipFill rotWithShape="0">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5475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P spid="58" grpId="0"/>
      <p:bldP spid="5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92608" y="0"/>
            <a:ext cx="119017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Century Schoolbook" charset="0"/>
                <a:ea typeface="Century Schoolbook" charset="0"/>
                <a:cs typeface="Century Schoolbook" charset="0"/>
              </a:rPr>
              <a:t>Representation Learning </a:t>
            </a:r>
            <a:endParaRPr lang="en-US" dirty="0">
              <a:latin typeface="Century Schoolbook" charset="0"/>
              <a:ea typeface="Century Schoolbook" charset="0"/>
              <a:cs typeface="Century Schoolbook" charset="0"/>
            </a:endParaRPr>
          </a:p>
        </p:txBody>
      </p:sp>
      <p:sp>
        <p:nvSpPr>
          <p:cNvPr id="7" name="TextBox 6"/>
          <p:cNvSpPr txBox="1"/>
          <p:nvPr/>
        </p:nvSpPr>
        <p:spPr>
          <a:xfrm>
            <a:off x="2026328" y="2657675"/>
            <a:ext cx="8434316" cy="1815882"/>
          </a:xfrm>
          <a:prstGeom prst="rect">
            <a:avLst/>
          </a:prstGeom>
          <a:noFill/>
        </p:spPr>
        <p:txBody>
          <a:bodyPr wrap="square" rtlCol="0">
            <a:spAutoFit/>
          </a:bodyPr>
          <a:lstStyle/>
          <a:p>
            <a:pPr algn="ctr"/>
            <a:r>
              <a:rPr lang="en-US" sz="2800" dirty="0" smtClean="0"/>
              <a:t>The </a:t>
            </a:r>
            <a:r>
              <a:rPr lang="en-US" sz="2800" dirty="0">
                <a:solidFill>
                  <a:srgbClr val="FF0000"/>
                </a:solidFill>
              </a:rPr>
              <a:t>representations</a:t>
            </a:r>
            <a:r>
              <a:rPr lang="en-US" sz="2800" dirty="0"/>
              <a:t> are formed by composition of </a:t>
            </a:r>
            <a:r>
              <a:rPr lang="en-US" sz="2800" dirty="0">
                <a:solidFill>
                  <a:srgbClr val="FF0000"/>
                </a:solidFill>
              </a:rPr>
              <a:t>multiple non-linear transformations </a:t>
            </a:r>
            <a:r>
              <a:rPr lang="en-US" sz="2800" dirty="0"/>
              <a:t>of the input data with the goal of yielding </a:t>
            </a:r>
            <a:r>
              <a:rPr lang="en-US" sz="2800" dirty="0">
                <a:solidFill>
                  <a:srgbClr val="FF0000"/>
                </a:solidFill>
              </a:rPr>
              <a:t>abstract</a:t>
            </a:r>
            <a:r>
              <a:rPr lang="en-US" sz="2800" dirty="0"/>
              <a:t> and useful </a:t>
            </a:r>
            <a:r>
              <a:rPr lang="en-US" sz="2800" dirty="0">
                <a:solidFill>
                  <a:srgbClr val="FF0000"/>
                </a:solidFill>
              </a:rPr>
              <a:t>representations</a:t>
            </a:r>
            <a:r>
              <a:rPr lang="en-US" sz="2800" dirty="0"/>
              <a:t> for tasks like </a:t>
            </a:r>
            <a:r>
              <a:rPr lang="en-US" sz="2800" dirty="0">
                <a:solidFill>
                  <a:srgbClr val="FF0000"/>
                </a:solidFill>
              </a:rPr>
              <a:t>classification</a:t>
            </a:r>
            <a:r>
              <a:rPr lang="en-US" sz="2800" dirty="0"/>
              <a:t>, </a:t>
            </a:r>
            <a:r>
              <a:rPr lang="en-US" sz="2800" dirty="0">
                <a:solidFill>
                  <a:srgbClr val="FF0000"/>
                </a:solidFill>
              </a:rPr>
              <a:t>prediction</a:t>
            </a:r>
            <a:r>
              <a:rPr lang="en-US" sz="2800" dirty="0"/>
              <a:t> </a:t>
            </a:r>
            <a:r>
              <a:rPr lang="en-US" sz="2800" dirty="0" err="1"/>
              <a:t>etc</a:t>
            </a:r>
            <a:endParaRPr lang="en-US" sz="2800" dirty="0"/>
          </a:p>
        </p:txBody>
      </p:sp>
    </p:spTree>
    <p:extLst>
      <p:ext uri="{BB962C8B-B14F-4D97-AF65-F5344CB8AC3E}">
        <p14:creationId xmlns:p14="http://schemas.microsoft.com/office/powerpoint/2010/main" val="29088036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2608" y="2872386"/>
            <a:ext cx="3714750" cy="3533775"/>
          </a:xfrm>
          <a:prstGeom prst="rect">
            <a:avLst/>
          </a:prstGeom>
        </p:spPr>
      </p:pic>
      <p:sp>
        <p:nvSpPr>
          <p:cNvPr id="6" name="Title 1"/>
          <p:cNvSpPr txBox="1">
            <a:spLocks/>
          </p:cNvSpPr>
          <p:nvPr/>
        </p:nvSpPr>
        <p:spPr>
          <a:xfrm>
            <a:off x="292608" y="0"/>
            <a:ext cx="119017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Century Schoolbook" charset="0"/>
                <a:ea typeface="Century Schoolbook" charset="0"/>
                <a:cs typeface="Century Schoolbook" charset="0"/>
              </a:rPr>
              <a:t>XOR Example</a:t>
            </a:r>
            <a:endParaRPr lang="en-US" dirty="0">
              <a:latin typeface="Century Schoolbook" charset="0"/>
              <a:ea typeface="Century Schoolbook" charset="0"/>
              <a:cs typeface="Century Schoolbook" charset="0"/>
            </a:endParaRPr>
          </a:p>
        </p:txBody>
      </p:sp>
      <p:pic>
        <p:nvPicPr>
          <p:cNvPr id="7" name="Picture 6"/>
          <p:cNvPicPr>
            <a:picLocks noChangeAspect="1"/>
          </p:cNvPicPr>
          <p:nvPr/>
        </p:nvPicPr>
        <p:blipFill>
          <a:blip r:embed="rId3"/>
          <a:stretch>
            <a:fillRect/>
          </a:stretch>
        </p:blipFill>
        <p:spPr>
          <a:xfrm>
            <a:off x="6043968" y="5031687"/>
            <a:ext cx="5372100" cy="752475"/>
          </a:xfrm>
          <a:prstGeom prst="rect">
            <a:avLst/>
          </a:prstGeom>
        </p:spPr>
      </p:pic>
      <p:grpSp>
        <p:nvGrpSpPr>
          <p:cNvPr id="9" name="Group 8">
            <a:extLst>
              <a:ext uri="{FF2B5EF4-FFF2-40B4-BE49-F238E27FC236}">
                <a16:creationId xmlns="" xmlns:a16="http://schemas.microsoft.com/office/drawing/2014/main" id="{6AC76D0F-6033-4ADD-B355-0A0B76642E2A}"/>
              </a:ext>
            </a:extLst>
          </p:cNvPr>
          <p:cNvGrpSpPr/>
          <p:nvPr/>
        </p:nvGrpSpPr>
        <p:grpSpPr>
          <a:xfrm>
            <a:off x="6903777" y="921008"/>
            <a:ext cx="3854872" cy="1747368"/>
            <a:chOff x="1154501" y="1474931"/>
            <a:chExt cx="3854872" cy="1747368"/>
          </a:xfrm>
        </p:grpSpPr>
        <mc:AlternateContent xmlns:mc="http://schemas.openxmlformats.org/markup-compatibility/2006" xmlns:a14="http://schemas.microsoft.com/office/drawing/2010/main">
          <mc:Choice Requires="a14">
            <p:sp>
              <p:nvSpPr>
                <p:cNvPr id="10" name="TextBox 9">
                  <a:extLst>
                    <a:ext uri="{FF2B5EF4-FFF2-40B4-BE49-F238E27FC236}">
                      <a16:creationId xmlns="" xmlns:a16="http://schemas.microsoft.com/office/drawing/2014/main" id="{0E0999C5-900A-4F25-9F0E-87B530B44C1A}"/>
                    </a:ext>
                  </a:extLst>
                </p:cNvPr>
                <p:cNvSpPr txBox="1"/>
                <p:nvPr/>
              </p:nvSpPr>
              <p:spPr>
                <a:xfrm>
                  <a:off x="2781231" y="1511895"/>
                  <a:ext cx="59503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r>
                          <a:rPr lang="en-US" sz="2400" b="0" i="1" smtClean="0">
                            <a:latin typeface="Cambria Math" panose="02040503050406030204" pitchFamily="18" charset="0"/>
                          </a:rPr>
                          <m:t>1</m:t>
                        </m:r>
                      </m:oMath>
                    </m:oMathPara>
                  </a14:m>
                  <a:endParaRPr lang="en-US" sz="2400" dirty="0"/>
                </a:p>
              </p:txBody>
            </p:sp>
          </mc:Choice>
          <mc:Fallback xmlns="">
            <p:sp>
              <p:nvSpPr>
                <p:cNvPr id="10" name="TextBox 9">
                  <a:extLst>
                    <a:ext uri="{FF2B5EF4-FFF2-40B4-BE49-F238E27FC236}">
                      <a16:creationId xmlns:a16="http://schemas.microsoft.com/office/drawing/2014/main" xmlns="" xmlns:a14="http://schemas.microsoft.com/office/drawing/2010/main" id="{0E0999C5-900A-4F25-9F0E-87B530B44C1A}"/>
                    </a:ext>
                  </a:extLst>
                </p:cNvPr>
                <p:cNvSpPr txBox="1">
                  <a:spLocks noRot="1" noChangeAspect="1" noMove="1" noResize="1" noEditPoints="1" noAdjustHandles="1" noChangeArrowheads="1" noChangeShapeType="1" noTextEdit="1"/>
                </p:cNvSpPr>
                <p:nvPr/>
              </p:nvSpPr>
              <p:spPr>
                <a:xfrm>
                  <a:off x="2781231" y="1511895"/>
                  <a:ext cx="595035" cy="461665"/>
                </a:xfrm>
                <a:prstGeom prst="rect">
                  <a:avLst/>
                </a:prstGeom>
                <a:blipFill rotWithShape="0">
                  <a:blip r:embed="rId4"/>
                  <a:stretch>
                    <a:fillRect/>
                  </a:stretch>
                </a:blipFill>
              </p:spPr>
              <p:txBody>
                <a:bodyPr/>
                <a:lstStyle/>
                <a:p>
                  <a:r>
                    <a:rPr lang="en-US">
                      <a:noFill/>
                    </a:rPr>
                    <a:t> </a:t>
                  </a:r>
                </a:p>
              </p:txBody>
            </p:sp>
          </mc:Fallback>
        </mc:AlternateContent>
        <p:sp>
          <p:nvSpPr>
            <p:cNvPr id="11" name="Oval 10">
              <a:extLst>
                <a:ext uri="{FF2B5EF4-FFF2-40B4-BE49-F238E27FC236}">
                  <a16:creationId xmlns="" xmlns:a16="http://schemas.microsoft.com/office/drawing/2014/main" id="{27E63BF3-D316-48AE-B2FE-2D643CD7D995}"/>
                </a:ext>
              </a:extLst>
            </p:cNvPr>
            <p:cNvSpPr/>
            <p:nvPr/>
          </p:nvSpPr>
          <p:spPr>
            <a:xfrm>
              <a:off x="2804429" y="1474931"/>
              <a:ext cx="548640" cy="5490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44B8D5CE-8135-4222-B90C-5EADB292AB23}"/>
                </a:ext>
              </a:extLst>
            </p:cNvPr>
            <p:cNvSpPr/>
            <p:nvPr/>
          </p:nvSpPr>
          <p:spPr>
            <a:xfrm>
              <a:off x="2804429" y="2661880"/>
              <a:ext cx="548640" cy="5490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 xmlns:a16="http://schemas.microsoft.com/office/drawing/2014/main" id="{8A985C18-DF56-43ED-B101-5F1471ACED39}"/>
                    </a:ext>
                  </a:extLst>
                </p:cNvPr>
                <p:cNvSpPr txBox="1"/>
                <p:nvPr/>
              </p:nvSpPr>
              <p:spPr>
                <a:xfrm>
                  <a:off x="1154501" y="1500789"/>
                  <a:ext cx="620811" cy="523220"/>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1</m:t>
                            </m:r>
                          </m:sub>
                        </m:sSub>
                      </m:oMath>
                    </m:oMathPara>
                  </a14:m>
                  <a:endParaRPr lang="en-US" sz="2800" dirty="0"/>
                </a:p>
              </p:txBody>
            </p:sp>
          </mc:Choice>
          <mc:Fallback xmlns="">
            <p:sp>
              <p:nvSpPr>
                <p:cNvPr id="13" name="TextBox 12">
                  <a:extLst>
                    <a:ext uri="{FF2B5EF4-FFF2-40B4-BE49-F238E27FC236}">
                      <a16:creationId xmlns:a16="http://schemas.microsoft.com/office/drawing/2014/main" xmlns="" xmlns:a14="http://schemas.microsoft.com/office/drawing/2010/main" id="{8A985C18-DF56-43ED-B101-5F1471ACED39}"/>
                    </a:ext>
                  </a:extLst>
                </p:cNvPr>
                <p:cNvSpPr txBox="1">
                  <a:spLocks noRot="1" noChangeAspect="1" noMove="1" noResize="1" noEditPoints="1" noAdjustHandles="1" noChangeArrowheads="1" noChangeShapeType="1" noTextEdit="1"/>
                </p:cNvSpPr>
                <p:nvPr/>
              </p:nvSpPr>
              <p:spPr>
                <a:xfrm>
                  <a:off x="1154501" y="1500789"/>
                  <a:ext cx="620811" cy="52322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 xmlns:a16="http://schemas.microsoft.com/office/drawing/2014/main" id="{79669CCA-229A-4C3B-A4E3-F861CDA5D2CA}"/>
                    </a:ext>
                  </a:extLst>
                </p:cNvPr>
                <p:cNvSpPr txBox="1"/>
                <p:nvPr/>
              </p:nvSpPr>
              <p:spPr>
                <a:xfrm>
                  <a:off x="2810073" y="2704071"/>
                  <a:ext cx="59503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r>
                          <a:rPr lang="en-US" sz="2400" b="0" i="1" smtClean="0">
                            <a:latin typeface="Cambria Math" panose="02040503050406030204" pitchFamily="18" charset="0"/>
                          </a:rPr>
                          <m:t>2</m:t>
                        </m:r>
                      </m:oMath>
                    </m:oMathPara>
                  </a14:m>
                  <a:endParaRPr lang="en-US" sz="2400" dirty="0"/>
                </a:p>
              </p:txBody>
            </p:sp>
          </mc:Choice>
          <mc:Fallback xmlns="">
            <p:sp>
              <p:nvSpPr>
                <p:cNvPr id="14" name="TextBox 13">
                  <a:extLst>
                    <a:ext uri="{FF2B5EF4-FFF2-40B4-BE49-F238E27FC236}">
                      <a16:creationId xmlns:a16="http://schemas.microsoft.com/office/drawing/2014/main" xmlns="" xmlns:a14="http://schemas.microsoft.com/office/drawing/2010/main" id="{79669CCA-229A-4C3B-A4E3-F861CDA5D2CA}"/>
                    </a:ext>
                  </a:extLst>
                </p:cNvPr>
                <p:cNvSpPr txBox="1">
                  <a:spLocks noRot="1" noChangeAspect="1" noMove="1" noResize="1" noEditPoints="1" noAdjustHandles="1" noChangeArrowheads="1" noChangeShapeType="1" noTextEdit="1"/>
                </p:cNvSpPr>
                <p:nvPr/>
              </p:nvSpPr>
              <p:spPr>
                <a:xfrm>
                  <a:off x="2810073" y="2704071"/>
                  <a:ext cx="595035" cy="46166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 xmlns:a16="http://schemas.microsoft.com/office/drawing/2014/main" id="{E93D65BF-426B-4A2B-9FDF-93102DD448BE}"/>
                    </a:ext>
                  </a:extLst>
                </p:cNvPr>
                <p:cNvSpPr txBox="1"/>
                <p:nvPr/>
              </p:nvSpPr>
              <p:spPr>
                <a:xfrm>
                  <a:off x="1154501" y="2699079"/>
                  <a:ext cx="6208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charset="0"/>
                              </a:rPr>
                              <m:t>𝑥</m:t>
                            </m:r>
                          </m:e>
                          <m:sub>
                            <m:r>
                              <a:rPr lang="en-US" sz="2800" b="0" i="1" smtClean="0">
                                <a:latin typeface="Cambria Math" charset="0"/>
                              </a:rPr>
                              <m:t>2</m:t>
                            </m:r>
                          </m:sub>
                        </m:sSub>
                      </m:oMath>
                    </m:oMathPara>
                  </a14:m>
                  <a:endParaRPr lang="en-US" sz="2800" dirty="0"/>
                </a:p>
              </p:txBody>
            </p:sp>
          </mc:Choice>
          <mc:Fallback xmlns="">
            <p:sp>
              <p:nvSpPr>
                <p:cNvPr id="15" name="TextBox 14">
                  <a:extLst>
                    <a:ext uri="{FF2B5EF4-FFF2-40B4-BE49-F238E27FC236}">
                      <a16:creationId xmlns:a16="http://schemas.microsoft.com/office/drawing/2014/main" xmlns="" xmlns:a14="http://schemas.microsoft.com/office/drawing/2010/main" id="{E93D65BF-426B-4A2B-9FDF-93102DD448BE}"/>
                    </a:ext>
                  </a:extLst>
                </p:cNvPr>
                <p:cNvSpPr txBox="1">
                  <a:spLocks noRot="1" noChangeAspect="1" noMove="1" noResize="1" noEditPoints="1" noAdjustHandles="1" noChangeArrowheads="1" noChangeShapeType="1" noTextEdit="1"/>
                </p:cNvSpPr>
                <p:nvPr/>
              </p:nvSpPr>
              <p:spPr>
                <a:xfrm>
                  <a:off x="1154501" y="2699079"/>
                  <a:ext cx="620811" cy="523220"/>
                </a:xfrm>
                <a:prstGeom prst="rect">
                  <a:avLst/>
                </a:prstGeom>
                <a:blipFill rotWithShape="0">
                  <a:blip r:embed="rId7"/>
                  <a:stretch>
                    <a:fillRect/>
                  </a:stretch>
                </a:blipFill>
              </p:spPr>
              <p:txBody>
                <a:bodyPr/>
                <a:lstStyle/>
                <a:p>
                  <a:r>
                    <a:rPr lang="en-US">
                      <a:noFill/>
                    </a:rPr>
                    <a:t> </a:t>
                  </a:r>
                </a:p>
              </p:txBody>
            </p:sp>
          </mc:Fallback>
        </mc:AlternateContent>
        <p:sp>
          <p:nvSpPr>
            <p:cNvPr id="16" name="Oval 15">
              <a:extLst>
                <a:ext uri="{FF2B5EF4-FFF2-40B4-BE49-F238E27FC236}">
                  <a16:creationId xmlns="" xmlns:a16="http://schemas.microsoft.com/office/drawing/2014/main" id="{F29EDF68-60F4-4A19-B720-5ADB9B25DF8E}"/>
                </a:ext>
              </a:extLst>
            </p:cNvPr>
            <p:cNvSpPr/>
            <p:nvPr/>
          </p:nvSpPr>
          <p:spPr>
            <a:xfrm>
              <a:off x="4460733" y="2068625"/>
              <a:ext cx="548640" cy="548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 xmlns:a16="http://schemas.microsoft.com/office/drawing/2014/main" id="{7946D25A-F23F-41FC-8E3E-F88A3947DF2B}"/>
                </a:ext>
              </a:extLst>
            </p:cNvPr>
            <p:cNvCxnSpPr>
              <a:stCxn id="13" idx="3"/>
              <a:endCxn id="11" idx="2"/>
            </p:cNvCxnSpPr>
            <p:nvPr/>
          </p:nvCxnSpPr>
          <p:spPr>
            <a:xfrm flipV="1">
              <a:off x="1775312" y="1749470"/>
              <a:ext cx="1029117" cy="1292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 xmlns:a16="http://schemas.microsoft.com/office/drawing/2014/main" id="{84FFBDDB-9714-447E-A5C0-C8B021301B91}"/>
                </a:ext>
              </a:extLst>
            </p:cNvPr>
            <p:cNvCxnSpPr>
              <a:stCxn id="15" idx="3"/>
              <a:endCxn id="12" idx="2"/>
            </p:cNvCxnSpPr>
            <p:nvPr/>
          </p:nvCxnSpPr>
          <p:spPr>
            <a:xfrm flipV="1">
              <a:off x="1775312" y="2936419"/>
              <a:ext cx="1029117" cy="2427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 xmlns:a16="http://schemas.microsoft.com/office/drawing/2014/main" id="{64B2B5E9-2CC5-4D2A-B18D-A43B8FEAE868}"/>
                </a:ext>
              </a:extLst>
            </p:cNvPr>
            <p:cNvCxnSpPr>
              <a:stCxn id="12" idx="6"/>
              <a:endCxn id="16" idx="2"/>
            </p:cNvCxnSpPr>
            <p:nvPr/>
          </p:nvCxnSpPr>
          <p:spPr>
            <a:xfrm flipV="1">
              <a:off x="3353069" y="2342945"/>
              <a:ext cx="1107664" cy="59347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5D21364F-A502-4229-96BB-29CAFA25ECD1}"/>
                </a:ext>
              </a:extLst>
            </p:cNvPr>
            <p:cNvCxnSpPr>
              <a:stCxn id="13" idx="3"/>
              <a:endCxn id="12" idx="1"/>
            </p:cNvCxnSpPr>
            <p:nvPr/>
          </p:nvCxnSpPr>
          <p:spPr>
            <a:xfrm>
              <a:off x="1775312" y="1762399"/>
              <a:ext cx="1109463" cy="97989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a16="http://schemas.microsoft.com/office/drawing/2014/main" id="{8C0E9FD9-76C4-418F-878B-372611869551}"/>
                </a:ext>
              </a:extLst>
            </p:cNvPr>
            <p:cNvCxnSpPr>
              <a:stCxn id="15" idx="3"/>
              <a:endCxn id="11" idx="3"/>
            </p:cNvCxnSpPr>
            <p:nvPr/>
          </p:nvCxnSpPr>
          <p:spPr>
            <a:xfrm flipV="1">
              <a:off x="1775312" y="1943598"/>
              <a:ext cx="1109463" cy="101709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147AFB97-3284-45D9-8B20-D043CD0FE5A1}"/>
                </a:ext>
              </a:extLst>
            </p:cNvPr>
            <p:cNvCxnSpPr>
              <a:stCxn id="11" idx="6"/>
              <a:endCxn id="16" idx="2"/>
            </p:cNvCxnSpPr>
            <p:nvPr/>
          </p:nvCxnSpPr>
          <p:spPr>
            <a:xfrm>
              <a:off x="3353069" y="1749470"/>
              <a:ext cx="1107664" cy="59347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 xmlns:a16="http://schemas.microsoft.com/office/drawing/2014/main" id="{6B487FC3-B7D4-4018-9D00-2B601AED5A77}"/>
                    </a:ext>
                  </a:extLst>
                </p:cNvPr>
                <p:cNvSpPr txBox="1"/>
                <p:nvPr/>
              </p:nvSpPr>
              <p:spPr>
                <a:xfrm>
                  <a:off x="4519022" y="2090951"/>
                  <a:ext cx="43037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en-US" sz="2400" dirty="0"/>
                </a:p>
              </p:txBody>
            </p:sp>
          </mc:Choice>
          <mc:Fallback xmlns="">
            <p:sp>
              <p:nvSpPr>
                <p:cNvPr id="25" name="TextBox 24">
                  <a:extLst>
                    <a:ext uri="{FF2B5EF4-FFF2-40B4-BE49-F238E27FC236}">
                      <a16:creationId xmlns:a16="http://schemas.microsoft.com/office/drawing/2014/main" xmlns="" xmlns:a14="http://schemas.microsoft.com/office/drawing/2010/main" id="{6B487FC3-B7D4-4018-9D00-2B601AED5A77}"/>
                    </a:ext>
                  </a:extLst>
                </p:cNvPr>
                <p:cNvSpPr txBox="1">
                  <a:spLocks noRot="1" noChangeAspect="1" noMove="1" noResize="1" noEditPoints="1" noAdjustHandles="1" noChangeArrowheads="1" noChangeShapeType="1" noTextEdit="1"/>
                </p:cNvSpPr>
                <p:nvPr/>
              </p:nvSpPr>
              <p:spPr>
                <a:xfrm>
                  <a:off x="4519022" y="2090951"/>
                  <a:ext cx="430374" cy="461665"/>
                </a:xfrm>
                <a:prstGeom prst="rect">
                  <a:avLst/>
                </a:prstGeom>
                <a:blipFill rotWithShape="0">
                  <a:blip r:embed="rId8"/>
                  <a:stretch>
                    <a:fillRect b="-10526"/>
                  </a:stretch>
                </a:blipFill>
              </p:spPr>
              <p:txBody>
                <a:bodyPr/>
                <a:lstStyle/>
                <a:p>
                  <a:r>
                    <a:rPr lang="en-US">
                      <a:noFill/>
                    </a:rPr>
                    <a:t> </a:t>
                  </a:r>
                </a:p>
              </p:txBody>
            </p:sp>
          </mc:Fallback>
        </mc:AlternateContent>
      </p:grpSp>
      <p:pic>
        <p:nvPicPr>
          <p:cNvPr id="26" name="Picture 25"/>
          <p:cNvPicPr>
            <a:picLocks noChangeAspect="1"/>
          </p:cNvPicPr>
          <p:nvPr/>
        </p:nvPicPr>
        <p:blipFill>
          <a:blip r:embed="rId9"/>
          <a:stretch>
            <a:fillRect/>
          </a:stretch>
        </p:blipFill>
        <p:spPr>
          <a:xfrm>
            <a:off x="1023583" y="1121932"/>
            <a:ext cx="1924050" cy="1552575"/>
          </a:xfrm>
          <a:prstGeom prst="rect">
            <a:avLst/>
          </a:prstGeom>
        </p:spPr>
      </p:pic>
      <p:pic>
        <p:nvPicPr>
          <p:cNvPr id="27" name="Picture 26"/>
          <p:cNvPicPr>
            <a:picLocks noChangeAspect="1"/>
          </p:cNvPicPr>
          <p:nvPr/>
        </p:nvPicPr>
        <p:blipFill>
          <a:blip r:embed="rId10"/>
          <a:stretch>
            <a:fillRect/>
          </a:stretch>
        </p:blipFill>
        <p:spPr>
          <a:xfrm>
            <a:off x="4055297" y="1078288"/>
            <a:ext cx="923925" cy="1533525"/>
          </a:xfrm>
          <a:prstGeom prst="rect">
            <a:avLst/>
          </a:prstGeom>
        </p:spPr>
      </p:pic>
      <mc:AlternateContent xmlns:mc="http://schemas.openxmlformats.org/markup-compatibility/2006" xmlns:a14="http://schemas.microsoft.com/office/drawing/2010/main">
        <mc:Choice Requires="a14">
          <p:sp>
            <p:nvSpPr>
              <p:cNvPr id="28" name="TextBox 27"/>
              <p:cNvSpPr txBox="1"/>
              <p:nvPr/>
            </p:nvSpPr>
            <p:spPr>
              <a:xfrm>
                <a:off x="3487691" y="1759719"/>
                <a:ext cx="435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𝑌</m:t>
                      </m:r>
                      <m:r>
                        <a:rPr lang="en-US" b="0" i="1" smtClean="0">
                          <a:latin typeface="Cambria Math" panose="02040503050406030204" pitchFamily="18" charset="0"/>
                        </a:rPr>
                        <m:t>=</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3487691" y="1759719"/>
                <a:ext cx="435247" cy="276999"/>
              </a:xfrm>
              <a:prstGeom prst="rect">
                <a:avLst/>
              </a:prstGeom>
              <a:blipFill rotWithShape="0">
                <a:blip r:embed="rId11"/>
                <a:stretch>
                  <a:fillRect l="-11111" r="-5556" b="-6667"/>
                </a:stretch>
              </a:blipFill>
            </p:spPr>
            <p:txBody>
              <a:bodyPr/>
              <a:lstStyle/>
              <a:p>
                <a:r>
                  <a:rPr lang="en-US">
                    <a:noFill/>
                  </a:rPr>
                  <a:t> </a:t>
                </a:r>
              </a:p>
            </p:txBody>
          </p:sp>
        </mc:Fallback>
      </mc:AlternateContent>
    </p:spTree>
    <p:extLst>
      <p:ext uri="{BB962C8B-B14F-4D97-AF65-F5344CB8AC3E}">
        <p14:creationId xmlns:p14="http://schemas.microsoft.com/office/powerpoint/2010/main" val="270397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7568" y="3756054"/>
            <a:ext cx="1924050" cy="1038225"/>
          </a:xfrm>
          <a:prstGeom prst="rect">
            <a:avLst/>
          </a:prstGeom>
        </p:spPr>
      </p:pic>
      <p:pic>
        <p:nvPicPr>
          <p:cNvPr id="5" name="Picture 4"/>
          <p:cNvPicPr>
            <a:picLocks noChangeAspect="1"/>
          </p:cNvPicPr>
          <p:nvPr/>
        </p:nvPicPr>
        <p:blipFill>
          <a:blip r:embed="rId3"/>
          <a:stretch>
            <a:fillRect/>
          </a:stretch>
        </p:blipFill>
        <p:spPr>
          <a:xfrm>
            <a:off x="115188" y="870085"/>
            <a:ext cx="5372100" cy="752475"/>
          </a:xfrm>
          <a:prstGeom prst="rect">
            <a:avLst/>
          </a:prstGeom>
        </p:spPr>
      </p:pic>
      <p:pic>
        <p:nvPicPr>
          <p:cNvPr id="6" name="Picture 5"/>
          <p:cNvPicPr>
            <a:picLocks noChangeAspect="1"/>
          </p:cNvPicPr>
          <p:nvPr/>
        </p:nvPicPr>
        <p:blipFill>
          <a:blip r:embed="rId4"/>
          <a:stretch>
            <a:fillRect/>
          </a:stretch>
        </p:blipFill>
        <p:spPr>
          <a:xfrm>
            <a:off x="3371521" y="3841778"/>
            <a:ext cx="1400175" cy="866775"/>
          </a:xfrm>
          <a:prstGeom prst="rect">
            <a:avLst/>
          </a:prstGeom>
        </p:spPr>
      </p:pic>
      <p:pic>
        <p:nvPicPr>
          <p:cNvPr id="10" name="Picture 9"/>
          <p:cNvPicPr>
            <a:picLocks noChangeAspect="1"/>
          </p:cNvPicPr>
          <p:nvPr/>
        </p:nvPicPr>
        <p:blipFill>
          <a:blip r:embed="rId5"/>
          <a:stretch>
            <a:fillRect/>
          </a:stretch>
        </p:blipFill>
        <p:spPr>
          <a:xfrm>
            <a:off x="557568" y="1766536"/>
            <a:ext cx="1924050" cy="1552575"/>
          </a:xfrm>
          <a:prstGeom prst="rect">
            <a:avLst/>
          </a:prstGeom>
        </p:spPr>
      </p:pic>
      <p:pic>
        <p:nvPicPr>
          <p:cNvPr id="11" name="Picture 10"/>
          <p:cNvPicPr>
            <a:picLocks noChangeAspect="1"/>
          </p:cNvPicPr>
          <p:nvPr/>
        </p:nvPicPr>
        <p:blipFill>
          <a:blip r:embed="rId6"/>
          <a:stretch>
            <a:fillRect/>
          </a:stretch>
        </p:blipFill>
        <p:spPr>
          <a:xfrm>
            <a:off x="5929668" y="3215266"/>
            <a:ext cx="2219325" cy="1666875"/>
          </a:xfrm>
          <a:prstGeom prst="rect">
            <a:avLst/>
          </a:prstGeom>
        </p:spPr>
      </p:pic>
      <p:pic>
        <p:nvPicPr>
          <p:cNvPr id="12" name="Picture 11"/>
          <p:cNvPicPr>
            <a:picLocks noChangeAspect="1"/>
          </p:cNvPicPr>
          <p:nvPr/>
        </p:nvPicPr>
        <p:blipFill>
          <a:blip r:embed="rId7"/>
          <a:stretch>
            <a:fillRect/>
          </a:stretch>
        </p:blipFill>
        <p:spPr>
          <a:xfrm>
            <a:off x="10311168" y="3319111"/>
            <a:ext cx="1285875" cy="1627567"/>
          </a:xfrm>
          <a:prstGeom prst="rect">
            <a:avLst/>
          </a:prstGeom>
        </p:spPr>
      </p:pic>
      <p:pic>
        <p:nvPicPr>
          <p:cNvPr id="15" name="Picture 14"/>
          <p:cNvPicPr>
            <a:picLocks noChangeAspect="1"/>
          </p:cNvPicPr>
          <p:nvPr/>
        </p:nvPicPr>
        <p:blipFill>
          <a:blip r:embed="rId8"/>
          <a:stretch>
            <a:fillRect/>
          </a:stretch>
        </p:blipFill>
        <p:spPr>
          <a:xfrm>
            <a:off x="3467374" y="5243084"/>
            <a:ext cx="1200150" cy="1533525"/>
          </a:xfrm>
          <a:prstGeom prst="rect">
            <a:avLst/>
          </a:prstGeom>
        </p:spPr>
      </p:pic>
      <p:sp>
        <p:nvSpPr>
          <p:cNvPr id="16" name="Title 1"/>
          <p:cNvSpPr txBox="1">
            <a:spLocks/>
          </p:cNvSpPr>
          <p:nvPr/>
        </p:nvSpPr>
        <p:spPr>
          <a:xfrm>
            <a:off x="115188" y="-139946"/>
            <a:ext cx="119017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Century Schoolbook" charset="0"/>
                <a:ea typeface="Century Schoolbook" charset="0"/>
                <a:cs typeface="Century Schoolbook" charset="0"/>
              </a:rPr>
              <a:t>XOR Example</a:t>
            </a:r>
            <a:endParaRPr lang="en-US" dirty="0">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18" name="TextBox 17"/>
              <p:cNvSpPr txBox="1"/>
              <p:nvPr/>
            </p:nvSpPr>
            <p:spPr>
              <a:xfrm>
                <a:off x="8789156" y="3986403"/>
                <a:ext cx="125559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𝑿𝑾</m:t>
                      </m:r>
                      <m:r>
                        <a:rPr lang="en-US" b="1" i="1" smtClean="0">
                          <a:latin typeface="Cambria Math" panose="02040503050406030204" pitchFamily="18" charset="0"/>
                        </a:rPr>
                        <m:t>+</m:t>
                      </m:r>
                      <m:r>
                        <a:rPr lang="en-US" b="1" i="1" smtClean="0">
                          <a:latin typeface="Cambria Math" panose="02040503050406030204" pitchFamily="18" charset="0"/>
                        </a:rPr>
                        <m:t>𝒄</m:t>
                      </m:r>
                      <m:r>
                        <a:rPr lang="en-US" b="1" i="1" smtClean="0">
                          <a:latin typeface="Cambria Math" panose="02040503050406030204" pitchFamily="18" charset="0"/>
                        </a:rPr>
                        <m:t>=</m:t>
                      </m:r>
                    </m:oMath>
                  </m:oMathPara>
                </a14:m>
                <a:endParaRPr lang="en-US"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8789156" y="3986403"/>
                <a:ext cx="1255595" cy="276999"/>
              </a:xfrm>
              <a:prstGeom prst="rect">
                <a:avLst/>
              </a:prstGeom>
              <a:blipFill rotWithShape="0">
                <a:blip r:embed="rId9"/>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650064" y="5871346"/>
                <a:ext cx="281731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𝐑𝐞𝐋𝐔</m:t>
                      </m:r>
                      <m:r>
                        <a:rPr lang="en-US" b="1" i="0" smtClean="0">
                          <a:latin typeface="Cambria Math" panose="02040503050406030204" pitchFamily="18" charset="0"/>
                        </a:rPr>
                        <m:t>=</m:t>
                      </m:r>
                      <m:func>
                        <m:funcPr>
                          <m:ctrlPr>
                            <a:rPr lang="en-US" b="1" i="1" smtClean="0">
                              <a:latin typeface="Cambria Math" panose="02040503050406030204" pitchFamily="18" charset="0"/>
                            </a:rPr>
                          </m:ctrlPr>
                        </m:funcPr>
                        <m:fName>
                          <m:r>
                            <a:rPr lang="en-US" b="1" i="0" smtClean="0">
                              <a:latin typeface="Cambria Math" panose="02040503050406030204" pitchFamily="18" charset="0"/>
                            </a:rPr>
                            <m:t>𝐦𝐚𝐱</m:t>
                          </m:r>
                        </m:fName>
                        <m:e>
                          <m:d>
                            <m:dPr>
                              <m:ctrlPr>
                                <a:rPr lang="en-US" b="1" i="1" smtClean="0">
                                  <a:latin typeface="Cambria Math" panose="02040503050406030204" pitchFamily="18" charset="0"/>
                                </a:rPr>
                              </m:ctrlPr>
                            </m:dPr>
                            <m:e>
                              <m:r>
                                <a:rPr lang="en-US" b="1" i="1" smtClean="0">
                                  <a:latin typeface="Cambria Math" panose="02040503050406030204" pitchFamily="18" charset="0"/>
                                </a:rPr>
                                <m:t>𝟎</m:t>
                              </m:r>
                              <m:r>
                                <a:rPr lang="en-US" b="1" i="1" smtClean="0">
                                  <a:latin typeface="Cambria Math" panose="02040503050406030204" pitchFamily="18" charset="0"/>
                                </a:rPr>
                                <m:t>, </m:t>
                              </m:r>
                              <m:r>
                                <a:rPr lang="en-US" b="1" i="1" smtClean="0">
                                  <a:latin typeface="Cambria Math" panose="02040503050406030204" pitchFamily="18" charset="0"/>
                                </a:rPr>
                                <m:t>𝑿𝑾</m:t>
                              </m:r>
                              <m:r>
                                <a:rPr lang="en-US" b="1" i="1" smtClean="0">
                                  <a:latin typeface="Cambria Math" panose="02040503050406030204" pitchFamily="18" charset="0"/>
                                </a:rPr>
                                <m:t>+</m:t>
                              </m:r>
                              <m:r>
                                <a:rPr lang="en-US" b="1" i="1" smtClean="0">
                                  <a:latin typeface="Cambria Math" panose="02040503050406030204" pitchFamily="18" charset="0"/>
                                </a:rPr>
                                <m:t>𝒄</m:t>
                              </m:r>
                            </m:e>
                          </m:d>
                        </m:e>
                      </m:func>
                      <m:r>
                        <a:rPr lang="en-US" b="1" i="1" smtClean="0">
                          <a:latin typeface="Cambria Math" panose="02040503050406030204" pitchFamily="18" charset="0"/>
                        </a:rPr>
                        <m:t>=</m:t>
                      </m:r>
                    </m:oMath>
                  </m:oMathPara>
                </a14:m>
                <a:endParaRPr lang="en-US" b="1" dirty="0"/>
              </a:p>
            </p:txBody>
          </p:sp>
        </mc:Choice>
        <mc:Fallback xmlns="">
          <p:sp>
            <p:nvSpPr>
              <p:cNvPr id="19" name="TextBox 18"/>
              <p:cNvSpPr txBox="1">
                <a:spLocks noRot="1" noChangeAspect="1" noMove="1" noResize="1" noEditPoints="1" noAdjustHandles="1" noChangeArrowheads="1" noChangeShapeType="1" noTextEdit="1"/>
              </p:cNvSpPr>
              <p:nvPr/>
            </p:nvSpPr>
            <p:spPr>
              <a:xfrm>
                <a:off x="650064" y="5871346"/>
                <a:ext cx="2817310" cy="276999"/>
              </a:xfrm>
              <a:prstGeom prst="rect">
                <a:avLst/>
              </a:prstGeom>
              <a:blipFill rotWithShape="0">
                <a:blip r:embed="rId10"/>
                <a:stretch>
                  <a:fillRect l="-1732" r="-216" b="-6522"/>
                </a:stretch>
              </a:blipFill>
            </p:spPr>
            <p:txBody>
              <a:bodyPr/>
              <a:lstStyle/>
              <a:p>
                <a:r>
                  <a:rPr lang="en-US">
                    <a:noFill/>
                  </a:rPr>
                  <a:t> </a:t>
                </a:r>
              </a:p>
            </p:txBody>
          </p:sp>
        </mc:Fallback>
      </mc:AlternateContent>
    </p:spTree>
    <p:extLst>
      <p:ext uri="{BB962C8B-B14F-4D97-AF65-F5344CB8AC3E}">
        <p14:creationId xmlns:p14="http://schemas.microsoft.com/office/powerpoint/2010/main" val="268109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3669" y="904878"/>
            <a:ext cx="1743075" cy="1390650"/>
          </a:xfrm>
          <a:prstGeom prst="rect">
            <a:avLst/>
          </a:prstGeom>
        </p:spPr>
      </p:pic>
      <p:sp>
        <p:nvSpPr>
          <p:cNvPr id="5" name="TextBox 4"/>
          <p:cNvSpPr txBox="1"/>
          <p:nvPr/>
        </p:nvSpPr>
        <p:spPr>
          <a:xfrm>
            <a:off x="2718322" y="1384759"/>
            <a:ext cx="714939" cy="430887"/>
          </a:xfrm>
          <a:prstGeom prst="rect">
            <a:avLst/>
          </a:prstGeom>
          <a:noFill/>
        </p:spPr>
        <p:txBody>
          <a:bodyPr wrap="none" lIns="0" tIns="0" rIns="0" bIns="0" rtlCol="0">
            <a:spAutoFit/>
          </a:bodyPr>
          <a:lstStyle/>
          <a:p>
            <a:r>
              <a:rPr lang="en-US" sz="2800" dirty="0" smtClean="0"/>
              <a:t>b = 0</a:t>
            </a:r>
            <a:endParaRPr lang="en-US" sz="2800" dirty="0"/>
          </a:p>
        </p:txBody>
      </p:sp>
      <p:pic>
        <p:nvPicPr>
          <p:cNvPr id="6" name="Picture 5"/>
          <p:cNvPicPr>
            <a:picLocks noChangeAspect="1"/>
          </p:cNvPicPr>
          <p:nvPr/>
        </p:nvPicPr>
        <p:blipFill>
          <a:blip r:embed="rId3"/>
          <a:stretch>
            <a:fillRect/>
          </a:stretch>
        </p:blipFill>
        <p:spPr>
          <a:xfrm>
            <a:off x="8022395" y="762003"/>
            <a:ext cx="923925" cy="1533525"/>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5027622" y="1344099"/>
                <a:ext cx="27631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b="1" i="1" smtClean="0">
                              <a:latin typeface="Cambria Math" panose="02040503050406030204" pitchFamily="18" charset="0"/>
                            </a:rPr>
                          </m:ctrlPr>
                        </m:funcPr>
                        <m:fName>
                          <m:r>
                            <a:rPr lang="en-US" b="1">
                              <a:latin typeface="Cambria Math" panose="02040503050406030204" pitchFamily="18" charset="0"/>
                            </a:rPr>
                            <m:t>𝐦𝐚𝐱</m:t>
                          </m:r>
                        </m:fName>
                        <m:e>
                          <m:d>
                            <m:dPr>
                              <m:ctrlPr>
                                <a:rPr lang="en-US" b="1" i="1">
                                  <a:latin typeface="Cambria Math" panose="02040503050406030204" pitchFamily="18" charset="0"/>
                                </a:rPr>
                              </m:ctrlPr>
                            </m:dPr>
                            <m:e>
                              <m:r>
                                <a:rPr lang="en-US" b="1" i="1">
                                  <a:latin typeface="Cambria Math" panose="02040503050406030204" pitchFamily="18" charset="0"/>
                                </a:rPr>
                                <m:t>𝟎</m:t>
                              </m:r>
                              <m:r>
                                <a:rPr lang="en-US" b="1" i="1">
                                  <a:latin typeface="Cambria Math" panose="02040503050406030204" pitchFamily="18" charset="0"/>
                                </a:rPr>
                                <m:t>, </m:t>
                              </m:r>
                              <m:r>
                                <a:rPr lang="en-US" b="1" i="1">
                                  <a:latin typeface="Cambria Math" panose="02040503050406030204" pitchFamily="18" charset="0"/>
                                </a:rPr>
                                <m:t>𝑿𝑾</m:t>
                              </m:r>
                              <m:r>
                                <a:rPr lang="en-US" b="1" i="1">
                                  <a:latin typeface="Cambria Math" panose="02040503050406030204" pitchFamily="18" charset="0"/>
                                </a:rPr>
                                <m:t>+</m:t>
                              </m:r>
                              <m:r>
                                <a:rPr lang="en-US" b="1" i="1">
                                  <a:latin typeface="Cambria Math" panose="02040503050406030204" pitchFamily="18" charset="0"/>
                                </a:rPr>
                                <m:t>𝒄</m:t>
                              </m:r>
                            </m:e>
                          </m:d>
                        </m:e>
                      </m:func>
                      <m:r>
                        <a:rPr lang="en-US" b="1" i="1" smtClean="0">
                          <a:latin typeface="Cambria Math" panose="02040503050406030204" pitchFamily="18" charset="0"/>
                        </a:rPr>
                        <m:t>𝒘</m:t>
                      </m:r>
                      <m:r>
                        <a:rPr lang="en-US" b="1" i="1" smtClean="0">
                          <a:latin typeface="Cambria Math" panose="02040503050406030204" pitchFamily="18" charset="0"/>
                        </a:rPr>
                        <m:t>+</m:t>
                      </m:r>
                      <m:r>
                        <a:rPr lang="en-US" b="1" i="1" smtClean="0">
                          <a:latin typeface="Cambria Math" panose="02040503050406030204" pitchFamily="18" charset="0"/>
                        </a:rPr>
                        <m:t>𝒃</m:t>
                      </m:r>
                      <m:r>
                        <a:rPr lang="en-US" b="1" i="1" smtClean="0">
                          <a:latin typeface="Cambria Math" panose="02040503050406030204" pitchFamily="18" charset="0"/>
                        </a:rPr>
                        <m:t>=</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5027622" y="1344099"/>
                <a:ext cx="2763129" cy="369332"/>
              </a:xfrm>
              <a:prstGeom prst="rect">
                <a:avLst/>
              </a:prstGeom>
              <a:blipFill rotWithShape="0">
                <a:blip r:embed="rId4"/>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5"/>
          <a:stretch>
            <a:fillRect/>
          </a:stretch>
        </p:blipFill>
        <p:spPr>
          <a:xfrm>
            <a:off x="3557160" y="2556822"/>
            <a:ext cx="3876675" cy="3600450"/>
          </a:xfrm>
          <a:prstGeom prst="rect">
            <a:avLst/>
          </a:prstGeom>
        </p:spPr>
      </p:pic>
      <p:sp>
        <p:nvSpPr>
          <p:cNvPr id="9" name="Title 1"/>
          <p:cNvSpPr txBox="1">
            <a:spLocks/>
          </p:cNvSpPr>
          <p:nvPr/>
        </p:nvSpPr>
        <p:spPr>
          <a:xfrm>
            <a:off x="115188" y="-139946"/>
            <a:ext cx="119017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Century Schoolbook" charset="0"/>
                <a:ea typeface="Century Schoolbook" charset="0"/>
                <a:cs typeface="Century Schoolbook" charset="0"/>
              </a:rPr>
              <a:t>XOR Example</a:t>
            </a:r>
            <a:endParaRPr lang="en-US" dirty="0">
              <a:latin typeface="Century Schoolbook" charset="0"/>
              <a:ea typeface="Century Schoolbook" charset="0"/>
              <a:cs typeface="Century Schoolbook" charset="0"/>
            </a:endParaRPr>
          </a:p>
        </p:txBody>
      </p:sp>
      <p:pic>
        <p:nvPicPr>
          <p:cNvPr id="10" name="Picture 9"/>
          <p:cNvPicPr>
            <a:picLocks noChangeAspect="1"/>
          </p:cNvPicPr>
          <p:nvPr/>
        </p:nvPicPr>
        <p:blipFill>
          <a:blip r:embed="rId6"/>
          <a:stretch>
            <a:fillRect/>
          </a:stretch>
        </p:blipFill>
        <p:spPr>
          <a:xfrm>
            <a:off x="1386669" y="3340352"/>
            <a:ext cx="1200150" cy="1533525"/>
          </a:xfrm>
          <a:prstGeom prst="rect">
            <a:avLst/>
          </a:prstGeom>
        </p:spPr>
      </p:pic>
      <p:sp>
        <p:nvSpPr>
          <p:cNvPr id="11" name="TextBox 10"/>
          <p:cNvSpPr txBox="1"/>
          <p:nvPr/>
        </p:nvSpPr>
        <p:spPr>
          <a:xfrm>
            <a:off x="0" y="3922448"/>
            <a:ext cx="1588540" cy="369332"/>
          </a:xfrm>
          <a:prstGeom prst="rect">
            <a:avLst/>
          </a:prstGeom>
          <a:noFill/>
        </p:spPr>
        <p:txBody>
          <a:bodyPr wrap="square" rtlCol="0">
            <a:spAutoFit/>
          </a:bodyPr>
          <a:lstStyle/>
          <a:p>
            <a:r>
              <a:rPr lang="en-US" i="1" dirty="0" smtClean="0"/>
              <a:t>Hidden layer </a:t>
            </a:r>
            <a:r>
              <a:rPr lang="en-US" dirty="0" smtClean="0"/>
              <a:t>:</a:t>
            </a:r>
            <a:endParaRPr lang="en-US" dirty="0"/>
          </a:p>
        </p:txBody>
      </p:sp>
      <p:cxnSp>
        <p:nvCxnSpPr>
          <p:cNvPr id="3" name="Straight Connector 2"/>
          <p:cNvCxnSpPr/>
          <p:nvPr/>
        </p:nvCxnSpPr>
        <p:spPr>
          <a:xfrm flipV="1">
            <a:off x="4772023" y="3471864"/>
            <a:ext cx="2271713" cy="20002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04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1072" y="2579426"/>
            <a:ext cx="11791665" cy="646331"/>
          </a:xfrm>
          <a:prstGeom prst="rect">
            <a:avLst/>
          </a:prstGeom>
          <a:noFill/>
        </p:spPr>
        <p:txBody>
          <a:bodyPr wrap="square" rtlCol="0">
            <a:spAutoFit/>
          </a:bodyPr>
          <a:lstStyle/>
          <a:p>
            <a:pPr algn="ctr"/>
            <a:r>
              <a:rPr lang="en-US" sz="3600" b="1" dirty="0" smtClean="0"/>
              <a:t>Multi-Classification</a:t>
            </a:r>
            <a:endParaRPr lang="en-US" sz="3600" b="1" dirty="0"/>
          </a:p>
        </p:txBody>
      </p:sp>
    </p:spTree>
    <p:extLst>
      <p:ext uri="{BB962C8B-B14F-4D97-AF65-F5344CB8AC3E}">
        <p14:creationId xmlns:p14="http://schemas.microsoft.com/office/powerpoint/2010/main" val="25860221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45660" y="255677"/>
            <a:ext cx="2876550" cy="485775"/>
          </a:xfrm>
          <a:prstGeom prst="rect">
            <a:avLst/>
          </a:prstGeom>
        </p:spPr>
      </p:pic>
      <p:sp>
        <p:nvSpPr>
          <p:cNvPr id="6" name="TextBox 5"/>
          <p:cNvSpPr txBox="1"/>
          <p:nvPr/>
        </p:nvSpPr>
        <p:spPr>
          <a:xfrm>
            <a:off x="941696" y="1255594"/>
            <a:ext cx="9157648" cy="369332"/>
          </a:xfrm>
          <a:prstGeom prst="rect">
            <a:avLst/>
          </a:prstGeom>
          <a:noFill/>
        </p:spPr>
        <p:txBody>
          <a:bodyPr wrap="square" rtlCol="0">
            <a:spAutoFit/>
          </a:bodyPr>
          <a:lstStyle/>
          <a:p>
            <a:pPr marL="342900" indent="-342900">
              <a:buFont typeface="+mj-lt"/>
              <a:buAutoNum type="arabicPeriod"/>
            </a:pPr>
            <a:r>
              <a:rPr lang="en-US" dirty="0" smtClean="0"/>
              <a:t>Sigmoid</a:t>
            </a:r>
            <a:endParaRPr lang="en-US" dirty="0"/>
          </a:p>
        </p:txBody>
      </p:sp>
      <p:sp>
        <p:nvSpPr>
          <p:cNvPr id="7" name="TextBox 6"/>
          <p:cNvSpPr txBox="1"/>
          <p:nvPr/>
        </p:nvSpPr>
        <p:spPr>
          <a:xfrm>
            <a:off x="941696" y="4463426"/>
            <a:ext cx="9157648" cy="369332"/>
          </a:xfrm>
          <a:prstGeom prst="rect">
            <a:avLst/>
          </a:prstGeom>
          <a:noFill/>
        </p:spPr>
        <p:txBody>
          <a:bodyPr wrap="square" rtlCol="0">
            <a:spAutoFit/>
          </a:bodyPr>
          <a:lstStyle/>
          <a:p>
            <a:pPr marL="342900" indent="-342900">
              <a:buFont typeface="+mj-lt"/>
              <a:buAutoNum type="arabicPeriod"/>
            </a:pPr>
            <a:r>
              <a:rPr lang="en-US" dirty="0" smtClean="0"/>
              <a:t>Soft-max</a:t>
            </a:r>
            <a:endParaRPr lang="en-US" dirty="0"/>
          </a:p>
        </p:txBody>
      </p:sp>
      <p:pic>
        <p:nvPicPr>
          <p:cNvPr id="8" name="Picture 7"/>
          <p:cNvPicPr>
            <a:picLocks noChangeAspect="1"/>
          </p:cNvPicPr>
          <p:nvPr/>
        </p:nvPicPr>
        <p:blipFill>
          <a:blip r:embed="rId3"/>
          <a:stretch>
            <a:fillRect/>
          </a:stretch>
        </p:blipFill>
        <p:spPr>
          <a:xfrm>
            <a:off x="5912998" y="4024204"/>
            <a:ext cx="3476625" cy="1247775"/>
          </a:xfrm>
          <a:prstGeom prst="rect">
            <a:avLst/>
          </a:prstGeom>
        </p:spPr>
      </p:pic>
      <p:pic>
        <p:nvPicPr>
          <p:cNvPr id="9" name="Picture 8"/>
          <p:cNvPicPr>
            <a:picLocks noChangeAspect="1"/>
          </p:cNvPicPr>
          <p:nvPr/>
        </p:nvPicPr>
        <p:blipFill>
          <a:blip r:embed="rId4"/>
          <a:stretch>
            <a:fillRect/>
          </a:stretch>
        </p:blipFill>
        <p:spPr>
          <a:xfrm>
            <a:off x="5812985" y="902097"/>
            <a:ext cx="3676650" cy="1076325"/>
          </a:xfrm>
          <a:prstGeom prst="rect">
            <a:avLst/>
          </a:prstGeom>
        </p:spPr>
      </p:pic>
    </p:spTree>
    <p:extLst>
      <p:ext uri="{BB962C8B-B14F-4D97-AF65-F5344CB8AC3E}">
        <p14:creationId xmlns:p14="http://schemas.microsoft.com/office/powerpoint/2010/main" val="365727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243711"/>
            <a:ext cx="10515600" cy="1325563"/>
          </a:xfrm>
        </p:spPr>
        <p:txBody>
          <a:bodyPr/>
          <a:lstStyle/>
          <a:p>
            <a:r>
              <a:rPr lang="en-US" dirty="0" smtClean="0">
                <a:latin typeface="Times New Roman" panose="02020603050405020304" pitchFamily="18" charset="0"/>
                <a:cs typeface="Times New Roman" panose="02020603050405020304" pitchFamily="18" charset="0"/>
              </a:rPr>
              <a:t>Loss Functions</a:t>
            </a:r>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838200" y="2168803"/>
            <a:ext cx="8843749" cy="369332"/>
          </a:xfrm>
          <a:prstGeom prst="rect">
            <a:avLst/>
          </a:prstGeom>
          <a:noFill/>
        </p:spPr>
        <p:txBody>
          <a:bodyPr wrap="square" rtlCol="0">
            <a:spAutoFit/>
          </a:bodyPr>
          <a:lstStyle/>
          <a:p>
            <a:r>
              <a:rPr lang="en-US" dirty="0" smtClean="0"/>
              <a:t>Cross-Entropy loss</a:t>
            </a:r>
            <a:endParaRPr lang="en-US" dirty="0"/>
          </a:p>
        </p:txBody>
      </p:sp>
      <p:sp>
        <p:nvSpPr>
          <p:cNvPr id="7" name="TextBox 6"/>
          <p:cNvSpPr txBox="1"/>
          <p:nvPr/>
        </p:nvSpPr>
        <p:spPr>
          <a:xfrm>
            <a:off x="838199" y="4786531"/>
            <a:ext cx="8843749" cy="369332"/>
          </a:xfrm>
          <a:prstGeom prst="rect">
            <a:avLst/>
          </a:prstGeom>
          <a:noFill/>
        </p:spPr>
        <p:txBody>
          <a:bodyPr wrap="square" rtlCol="0">
            <a:spAutoFit/>
          </a:bodyPr>
          <a:lstStyle/>
          <a:p>
            <a:r>
              <a:rPr lang="en-US" dirty="0" smtClean="0"/>
              <a:t>Binary Cross-Entropy loss</a:t>
            </a:r>
            <a:endParaRPr lang="en-US" dirty="0"/>
          </a:p>
        </p:txBody>
      </p:sp>
      <p:pic>
        <p:nvPicPr>
          <p:cNvPr id="8" name="Picture 7"/>
          <p:cNvPicPr>
            <a:picLocks noChangeAspect="1"/>
          </p:cNvPicPr>
          <p:nvPr/>
        </p:nvPicPr>
        <p:blipFill>
          <a:blip r:embed="rId2"/>
          <a:stretch>
            <a:fillRect/>
          </a:stretch>
        </p:blipFill>
        <p:spPr>
          <a:xfrm>
            <a:off x="6320051" y="1634331"/>
            <a:ext cx="3810000" cy="1438275"/>
          </a:xfrm>
          <a:prstGeom prst="rect">
            <a:avLst/>
          </a:prstGeom>
        </p:spPr>
      </p:pic>
      <p:pic>
        <p:nvPicPr>
          <p:cNvPr id="9" name="Picture 8"/>
          <p:cNvPicPr>
            <a:picLocks noChangeAspect="1"/>
          </p:cNvPicPr>
          <p:nvPr/>
        </p:nvPicPr>
        <p:blipFill>
          <a:blip r:embed="rId3"/>
          <a:stretch>
            <a:fillRect/>
          </a:stretch>
        </p:blipFill>
        <p:spPr>
          <a:xfrm>
            <a:off x="5642781" y="4528284"/>
            <a:ext cx="5410200" cy="885825"/>
          </a:xfrm>
          <a:prstGeom prst="rect">
            <a:avLst/>
          </a:prstGeom>
        </p:spPr>
      </p:pic>
    </p:spTree>
    <p:extLst>
      <p:ext uri="{BB962C8B-B14F-4D97-AF65-F5344CB8AC3E}">
        <p14:creationId xmlns:p14="http://schemas.microsoft.com/office/powerpoint/2010/main" val="332809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111817" y="2766218"/>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Century Schoolbook" charset="0"/>
                <a:ea typeface="Century Schoolbook" charset="0"/>
                <a:cs typeface="Century Schoolbook" charset="0"/>
              </a:rPr>
              <a:t>Logistic regression</a:t>
            </a:r>
            <a:endParaRPr lang="en-US" dirty="0">
              <a:latin typeface="Century Schoolbook" charset="0"/>
              <a:ea typeface="Century Schoolbook" charset="0"/>
              <a:cs typeface="Century Schoolbook" charset="0"/>
            </a:endParaRPr>
          </a:p>
        </p:txBody>
      </p:sp>
    </p:spTree>
    <p:extLst>
      <p:ext uri="{BB962C8B-B14F-4D97-AF65-F5344CB8AC3E}">
        <p14:creationId xmlns:p14="http://schemas.microsoft.com/office/powerpoint/2010/main" val="13783831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One-hot Encoding</a:t>
            </a:r>
            <a:endParaRPr lang="en-US" dirty="0"/>
          </a:p>
        </p:txBody>
      </p:sp>
      <p:sp>
        <p:nvSpPr>
          <p:cNvPr id="3" name="Content Placeholder 2"/>
          <p:cNvSpPr>
            <a:spLocks noGrp="1"/>
          </p:cNvSpPr>
          <p:nvPr>
            <p:ph idx="1"/>
          </p:nvPr>
        </p:nvSpPr>
        <p:spPr/>
        <p:txBody>
          <a:bodyPr/>
          <a:lstStyle/>
          <a:p>
            <a:r>
              <a:rPr lang="en-US" dirty="0"/>
              <a:t>A </a:t>
            </a:r>
            <a:r>
              <a:rPr lang="en-US" dirty="0">
                <a:solidFill>
                  <a:srgbClr val="FF0000"/>
                </a:solidFill>
              </a:rPr>
              <a:t>one hot encoding </a:t>
            </a:r>
            <a:r>
              <a:rPr lang="en-US" dirty="0"/>
              <a:t>is a representation of </a:t>
            </a:r>
            <a:r>
              <a:rPr lang="en-US" dirty="0">
                <a:solidFill>
                  <a:srgbClr val="FF0000"/>
                </a:solidFill>
              </a:rPr>
              <a:t>categorical variables </a:t>
            </a:r>
            <a:r>
              <a:rPr lang="en-US" dirty="0"/>
              <a:t>as </a:t>
            </a:r>
            <a:r>
              <a:rPr lang="en-US" dirty="0">
                <a:solidFill>
                  <a:srgbClr val="FF0000"/>
                </a:solidFill>
              </a:rPr>
              <a:t>binary vectors</a:t>
            </a:r>
            <a:r>
              <a:rPr lang="en-US" dirty="0"/>
              <a:t>.</a:t>
            </a:r>
          </a:p>
          <a:p>
            <a:endParaRPr lang="en-US" dirty="0" smtClean="0"/>
          </a:p>
          <a:p>
            <a:r>
              <a:rPr lang="en-US" dirty="0" smtClean="0"/>
              <a:t>This </a:t>
            </a:r>
            <a:r>
              <a:rPr lang="en-US" dirty="0"/>
              <a:t>first requires that the categorical values be mapped to integer values</a:t>
            </a:r>
            <a:r>
              <a:rPr lang="en-US" dirty="0" smtClean="0"/>
              <a:t>.</a:t>
            </a:r>
          </a:p>
          <a:p>
            <a:endParaRPr lang="en-US" dirty="0"/>
          </a:p>
          <a:p>
            <a:r>
              <a:rPr lang="en-US" dirty="0" smtClean="0"/>
              <a:t>Then</a:t>
            </a:r>
            <a:r>
              <a:rPr lang="en-US" dirty="0"/>
              <a:t>, each integer value is represented as a binary vector that is all zero values except the index of the integer, which is marked with a 1.</a:t>
            </a:r>
          </a:p>
          <a:p>
            <a:endParaRPr lang="en-US" dirty="0"/>
          </a:p>
        </p:txBody>
      </p:sp>
    </p:spTree>
    <p:extLst>
      <p:ext uri="{BB962C8B-B14F-4D97-AF65-F5344CB8AC3E}">
        <p14:creationId xmlns:p14="http://schemas.microsoft.com/office/powerpoint/2010/main" val="7268467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pPr marL="0" indent="0">
              <a:buNone/>
            </a:pPr>
            <a:r>
              <a:rPr lang="en-US" dirty="0" smtClean="0"/>
              <a:t>data:  ['red</a:t>
            </a:r>
            <a:r>
              <a:rPr lang="en-US" dirty="0"/>
              <a:t>', 'red', </a:t>
            </a:r>
            <a:r>
              <a:rPr lang="en-US" dirty="0" smtClean="0"/>
              <a:t>'green‘]</a:t>
            </a:r>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Representation: </a:t>
            </a:r>
            <a:endParaRPr lang="en-US" dirty="0"/>
          </a:p>
        </p:txBody>
      </p:sp>
      <p:pic>
        <p:nvPicPr>
          <p:cNvPr id="5" name="Picture 4"/>
          <p:cNvPicPr>
            <a:picLocks noChangeAspect="1"/>
          </p:cNvPicPr>
          <p:nvPr/>
        </p:nvPicPr>
        <p:blipFill>
          <a:blip r:embed="rId2"/>
          <a:stretch>
            <a:fillRect/>
          </a:stretch>
        </p:blipFill>
        <p:spPr>
          <a:xfrm>
            <a:off x="4898408" y="3299785"/>
            <a:ext cx="1502391" cy="1403018"/>
          </a:xfrm>
          <a:prstGeom prst="rect">
            <a:avLst/>
          </a:prstGeom>
        </p:spPr>
      </p:pic>
    </p:spTree>
    <p:extLst>
      <p:ext uri="{BB962C8B-B14F-4D97-AF65-F5344CB8AC3E}">
        <p14:creationId xmlns:p14="http://schemas.microsoft.com/office/powerpoint/2010/main" val="23667177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62" y="2129755"/>
            <a:ext cx="11661075" cy="4236469"/>
          </a:xfrm>
          <a:prstGeom prst="rect">
            <a:avLst/>
          </a:prstGeom>
        </p:spPr>
      </p:pic>
      <p:sp>
        <p:nvSpPr>
          <p:cNvPr id="5" name="TextBox 4"/>
          <p:cNvSpPr txBox="1"/>
          <p:nvPr/>
        </p:nvSpPr>
        <p:spPr>
          <a:xfrm>
            <a:off x="354842" y="150125"/>
            <a:ext cx="5145206" cy="584775"/>
          </a:xfrm>
          <a:prstGeom prst="rect">
            <a:avLst/>
          </a:prstGeom>
          <a:noFill/>
        </p:spPr>
        <p:txBody>
          <a:bodyPr wrap="square" rtlCol="0">
            <a:spAutoFit/>
          </a:bodyPr>
          <a:lstStyle/>
          <a:p>
            <a:r>
              <a:rPr lang="en-US" sz="3200" b="1" dirty="0" err="1" smtClean="0"/>
              <a:t>Mnist</a:t>
            </a:r>
            <a:r>
              <a:rPr lang="en-US" sz="3200" b="1" dirty="0" smtClean="0"/>
              <a:t> Data-set</a:t>
            </a:r>
            <a:endParaRPr lang="en-US" sz="3200" b="1" dirty="0"/>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445640" y="489240"/>
              <a:ext cx="6843960" cy="1301400"/>
            </p14:xfrm>
          </p:contentPart>
        </mc:Choice>
        <mc:Fallback xmlns="">
          <p:pic>
            <p:nvPicPr>
              <p:cNvPr id="2" name="Ink 1"/>
              <p:cNvPicPr/>
              <p:nvPr/>
            </p:nvPicPr>
            <p:blipFill>
              <a:blip r:embed="rId4"/>
              <a:stretch>
                <a:fillRect/>
              </a:stretch>
            </p:blipFill>
            <p:spPr>
              <a:xfrm>
                <a:off x="4437000" y="482760"/>
                <a:ext cx="6860520" cy="1316880"/>
              </a:xfrm>
              <a:prstGeom prst="rect">
                <a:avLst/>
              </a:prstGeom>
            </p:spPr>
          </p:pic>
        </mc:Fallback>
      </mc:AlternateContent>
    </p:spTree>
    <p:extLst>
      <p:ext uri="{BB962C8B-B14F-4D97-AF65-F5344CB8AC3E}">
        <p14:creationId xmlns:p14="http://schemas.microsoft.com/office/powerpoint/2010/main" val="14879622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71676" y="1528761"/>
            <a:ext cx="8986837" cy="4557713"/>
          </a:xfrm>
          <a:prstGeom prst="rect">
            <a:avLst/>
          </a:prstGeom>
        </p:spPr>
      </p:pic>
      <p:sp>
        <p:nvSpPr>
          <p:cNvPr id="5" name="Title 1"/>
          <p:cNvSpPr txBox="1">
            <a:spLocks/>
          </p:cNvSpPr>
          <p:nvPr/>
        </p:nvSpPr>
        <p:spPr>
          <a:xfrm>
            <a:off x="182879" y="182880"/>
            <a:ext cx="11559941" cy="13258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smtClean="0">
                <a:latin typeface="Century Schoolbook" charset="0"/>
                <a:ea typeface="Century Schoolbook" charset="0"/>
                <a:cs typeface="Century Schoolbook" charset="0"/>
              </a:rPr>
              <a:t>Keras</a:t>
            </a:r>
            <a:endParaRPr lang="en-US" dirty="0">
              <a:latin typeface="Century Schoolbook" charset="0"/>
              <a:ea typeface="Century Schoolbook" charset="0"/>
              <a:cs typeface="Century Schoolbook" charset="0"/>
            </a:endParaRPr>
          </a:p>
        </p:txBody>
      </p:sp>
    </p:spTree>
    <p:extLst>
      <p:ext uri="{BB962C8B-B14F-4D97-AF65-F5344CB8AC3E}">
        <p14:creationId xmlns:p14="http://schemas.microsoft.com/office/powerpoint/2010/main" val="130705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0817" y="3052294"/>
            <a:ext cx="9144000" cy="792520"/>
          </a:xfrm>
        </p:spPr>
        <p:txBody>
          <a:bodyPr>
            <a:normAutofit fontScale="90000"/>
          </a:bodyPr>
          <a:lstStyle/>
          <a:p>
            <a:r>
              <a:rPr lang="en-US" dirty="0" smtClean="0"/>
              <a:t>Regularization</a:t>
            </a:r>
            <a:endParaRPr lang="en-US" dirty="0"/>
          </a:p>
        </p:txBody>
      </p:sp>
    </p:spTree>
    <p:extLst>
      <p:ext uri="{BB962C8B-B14F-4D97-AF65-F5344CB8AC3E}">
        <p14:creationId xmlns:p14="http://schemas.microsoft.com/office/powerpoint/2010/main" val="42504587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1383" y="769161"/>
            <a:ext cx="7743825" cy="5972175"/>
          </a:xfrm>
          <a:prstGeom prst="rect">
            <a:avLst/>
          </a:prstGeom>
        </p:spPr>
      </p:pic>
      <p:sp>
        <p:nvSpPr>
          <p:cNvPr id="5" name="TextBox 4"/>
          <p:cNvSpPr txBox="1"/>
          <p:nvPr/>
        </p:nvSpPr>
        <p:spPr>
          <a:xfrm>
            <a:off x="0" y="0"/>
            <a:ext cx="6605516" cy="646331"/>
          </a:xfrm>
          <a:prstGeom prst="rect">
            <a:avLst/>
          </a:prstGeom>
          <a:noFill/>
        </p:spPr>
        <p:txBody>
          <a:bodyPr wrap="square" rtlCol="0">
            <a:spAutoFit/>
          </a:bodyPr>
          <a:lstStyle/>
          <a:p>
            <a:r>
              <a:rPr lang="en-US" sz="3600" b="1" dirty="0" smtClean="0">
                <a:latin typeface="Times New Roman" panose="02020603050405020304" pitchFamily="18" charset="0"/>
                <a:cs typeface="Times New Roman" panose="02020603050405020304" pitchFamily="18" charset="0"/>
              </a:rPr>
              <a:t>What is regularization?</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65025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534" y="136478"/>
            <a:ext cx="10372299"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How does Regularization help reduce </a:t>
            </a:r>
            <a:r>
              <a:rPr lang="en-US" sz="3600" b="1" dirty="0" smtClean="0">
                <a:latin typeface="Times New Roman" panose="02020603050405020304" pitchFamily="18" charset="0"/>
                <a:cs typeface="Times New Roman" panose="02020603050405020304" pitchFamily="18" charset="0"/>
              </a:rPr>
              <a:t>Over-fitting</a:t>
            </a:r>
            <a:r>
              <a:rPr lang="en-US" sz="3600" b="1" dirty="0">
                <a:latin typeface="Times New Roman" panose="02020603050405020304" pitchFamily="18" charset="0"/>
                <a:cs typeface="Times New Roman" panose="02020603050405020304" pitchFamily="18" charset="0"/>
              </a:rPr>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34" y="909735"/>
            <a:ext cx="10031105" cy="23657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9252" y="4241019"/>
            <a:ext cx="2162175" cy="2314575"/>
          </a:xfrm>
          <a:prstGeom prst="rect">
            <a:avLst/>
          </a:prstGeom>
        </p:spPr>
      </p:pic>
    </p:spTree>
    <p:extLst>
      <p:ext uri="{BB962C8B-B14F-4D97-AF65-F5344CB8AC3E}">
        <p14:creationId xmlns:p14="http://schemas.microsoft.com/office/powerpoint/2010/main" val="266804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450" y="290386"/>
            <a:ext cx="10372299"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Different Regularization Techniques in Deep Learning</a:t>
            </a:r>
            <a:r>
              <a:rPr lang="en-US" sz="3600" dirty="0" smtClean="0">
                <a:latin typeface="Times New Roman" panose="02020603050405020304" pitchFamily="18" charset="0"/>
                <a:cs typeface="Times New Roman" panose="02020603050405020304" pitchFamily="18" charset="0"/>
              </a:rPr>
              <a:t> </a:t>
            </a:r>
            <a:endParaRPr lang="en-US" sz="36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487910" y="1748056"/>
            <a:ext cx="2743200"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L2</a:t>
            </a:r>
            <a:r>
              <a:rPr lang="en-US" sz="2000" b="1" dirty="0" smtClean="0">
                <a:latin typeface="Times New Roman" panose="02020603050405020304" pitchFamily="18" charset="0"/>
                <a:cs typeface="Times New Roman" panose="02020603050405020304" pitchFamily="18" charset="0"/>
              </a:rPr>
              <a:t>(Weight Decay)</a:t>
            </a:r>
            <a:r>
              <a:rPr lang="en-US" sz="2800" b="1" dirty="0" smtClean="0">
                <a:latin typeface="Times New Roman" panose="02020603050405020304" pitchFamily="18" charset="0"/>
                <a:cs typeface="Times New Roman" panose="02020603050405020304" pitchFamily="18" charset="0"/>
              </a:rPr>
              <a:t>:</a:t>
            </a:r>
            <a:endParaRPr lang="en-US" sz="36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1110" y="1654495"/>
            <a:ext cx="6605515" cy="710342"/>
          </a:xfrm>
          <a:prstGeom prst="rect">
            <a:avLst/>
          </a:prstGeom>
        </p:spPr>
      </p:pic>
      <p:sp>
        <p:nvSpPr>
          <p:cNvPr id="6" name="TextBox 5"/>
          <p:cNvSpPr txBox="1"/>
          <p:nvPr/>
        </p:nvSpPr>
        <p:spPr>
          <a:xfrm>
            <a:off x="487910" y="4848372"/>
            <a:ext cx="2743200"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L1</a:t>
            </a:r>
            <a:r>
              <a:rPr lang="en-US" sz="2800" b="1" dirty="0" smtClean="0"/>
              <a:t>:</a:t>
            </a:r>
            <a:endParaRPr lang="en-US" sz="2800" b="1"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281" y="4848372"/>
            <a:ext cx="6605516" cy="598058"/>
          </a:xfrm>
          <a:prstGeom prst="rect">
            <a:avLst/>
          </a:prstGeom>
        </p:spPr>
      </p:pic>
    </p:spTree>
    <p:extLst>
      <p:ext uri="{BB962C8B-B14F-4D97-AF65-F5344CB8AC3E}">
        <p14:creationId xmlns:p14="http://schemas.microsoft.com/office/powerpoint/2010/main" val="121537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8239"/>
            <a:ext cx="10372299"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Different Regularization Techniques in Deep Learning</a:t>
            </a:r>
            <a:r>
              <a:rPr lang="en-US" sz="3600" dirty="0" smtClean="0">
                <a:latin typeface="Times New Roman" panose="02020603050405020304" pitchFamily="18" charset="0"/>
                <a:cs typeface="Times New Roman" panose="02020603050405020304" pitchFamily="18" charset="0"/>
              </a:rPr>
              <a:t> </a:t>
            </a:r>
            <a:endParaRPr lang="en-US" sz="36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57219" y="586250"/>
            <a:ext cx="10372299" cy="646331"/>
          </a:xfrm>
          <a:prstGeom prst="rect">
            <a:avLst/>
          </a:prstGeom>
          <a:noFill/>
        </p:spPr>
        <p:txBody>
          <a:bodyPr wrap="square" rtlCol="0">
            <a:spAutoFit/>
          </a:bodyPr>
          <a:lstStyle/>
          <a:p>
            <a:r>
              <a:rPr lang="en-US" sz="3600" dirty="0" smtClean="0">
                <a:latin typeface="Times New Roman" panose="02020603050405020304" pitchFamily="18" charset="0"/>
                <a:cs typeface="Times New Roman" panose="02020603050405020304" pitchFamily="18" charset="0"/>
              </a:rPr>
              <a:t>Dropout </a:t>
            </a: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An Ensemble </a:t>
            </a:r>
            <a:r>
              <a:rPr lang="en-US" sz="2400" dirty="0" smtClean="0">
                <a:latin typeface="Times New Roman" panose="02020603050405020304" pitchFamily="18" charset="0"/>
                <a:cs typeface="Times New Roman" panose="02020603050405020304" pitchFamily="18" charset="0"/>
              </a:rPr>
              <a:t>model</a:t>
            </a:r>
            <a:r>
              <a:rPr lang="en-US" sz="2400" dirty="0">
                <a:latin typeface="Times New Roman" panose="02020603050405020304" pitchFamily="18" charset="0"/>
                <a:cs typeface="Times New Roman" panose="02020603050405020304" pitchFamily="18"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024" y="1887071"/>
            <a:ext cx="3152775" cy="33528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495" y="2001371"/>
            <a:ext cx="3152775" cy="3124200"/>
          </a:xfrm>
          <a:prstGeom prst="rect">
            <a:avLst/>
          </a:prstGeom>
        </p:spPr>
      </p:pic>
    </p:spTree>
    <p:extLst>
      <p:ext uri="{BB962C8B-B14F-4D97-AF65-F5344CB8AC3E}">
        <p14:creationId xmlns:p14="http://schemas.microsoft.com/office/powerpoint/2010/main" val="33992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070" y="1315523"/>
            <a:ext cx="9182636" cy="4080725"/>
          </a:xfrm>
          <a:prstGeom prst="rect">
            <a:avLst/>
          </a:prstGeom>
        </p:spPr>
      </p:pic>
      <p:sp>
        <p:nvSpPr>
          <p:cNvPr id="3" name="TextBox 2"/>
          <p:cNvSpPr txBox="1"/>
          <p:nvPr/>
        </p:nvSpPr>
        <p:spPr>
          <a:xfrm>
            <a:off x="0" y="-68239"/>
            <a:ext cx="10372299"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Different Regularization Techniques in Deep Learning</a:t>
            </a:r>
            <a:r>
              <a:rPr lang="en-US" sz="3600" dirty="0" smtClean="0">
                <a:latin typeface="Times New Roman" panose="02020603050405020304" pitchFamily="18" charset="0"/>
                <a:cs typeface="Times New Roman" panose="02020603050405020304" pitchFamily="18" charset="0"/>
              </a:rPr>
              <a:t> </a:t>
            </a:r>
            <a:endParaRPr lang="en-US" sz="36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585794" y="578092"/>
            <a:ext cx="10372299" cy="646331"/>
          </a:xfrm>
          <a:prstGeom prst="rect">
            <a:avLst/>
          </a:prstGeom>
          <a:noFill/>
        </p:spPr>
        <p:txBody>
          <a:bodyPr wrap="square" rtlCol="0">
            <a:spAutoFit/>
          </a:bodyPr>
          <a:lstStyle/>
          <a:p>
            <a:r>
              <a:rPr lang="en-US" sz="3600" dirty="0" smtClean="0">
                <a:latin typeface="Times New Roman" panose="02020603050405020304" pitchFamily="18" charset="0"/>
                <a:cs typeface="Times New Roman" panose="02020603050405020304" pitchFamily="18" charset="0"/>
              </a:rPr>
              <a:t>Dropout </a:t>
            </a:r>
            <a:r>
              <a:rPr lang="en-US" sz="2400" dirty="0" smtClean="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An Ensemble </a:t>
            </a:r>
            <a:r>
              <a:rPr lang="en-US" sz="2400" dirty="0" smtClean="0">
                <a:latin typeface="Times New Roman" panose="02020603050405020304" pitchFamily="18" charset="0"/>
                <a:cs typeface="Times New Roman" panose="02020603050405020304" pitchFamily="18" charset="0"/>
              </a:rPr>
              <a:t>model</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172214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a:xfrm>
            <a:off x="182880" y="18288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Century Schoolbook" charset="0"/>
                <a:ea typeface="Century Schoolbook" charset="0"/>
                <a:cs typeface="Century Schoolbook" charset="0"/>
              </a:rPr>
              <a:t>Logistic regression</a:t>
            </a:r>
            <a:endParaRPr lang="en-US" dirty="0">
              <a:latin typeface="Century Schoolbook" charset="0"/>
              <a:ea typeface="Century Schoolbook" charset="0"/>
              <a:cs typeface="Century Schoolbook" charset="0"/>
            </a:endParaRPr>
          </a:p>
        </p:txBody>
      </p:sp>
      <mc:AlternateContent xmlns:mc="http://schemas.openxmlformats.org/markup-compatibility/2006" xmlns:a14="http://schemas.microsoft.com/office/drawing/2010/main">
        <mc:Choice Requires="a14">
          <p:graphicFrame>
            <p:nvGraphicFramePr>
              <p:cNvPr id="21" name="Table 20"/>
              <p:cNvGraphicFramePr>
                <a:graphicFrameLocks noGrp="1"/>
              </p:cNvGraphicFramePr>
              <p:nvPr>
                <p:extLst>
                  <p:ext uri="{D42A27DB-BD31-4B8C-83A1-F6EECF244321}">
                    <p14:modId xmlns:p14="http://schemas.microsoft.com/office/powerpoint/2010/main" val="2288371274"/>
                  </p:ext>
                </p:extLst>
              </p:nvPr>
            </p:nvGraphicFramePr>
            <p:xfrm>
              <a:off x="2458365" y="2554505"/>
              <a:ext cx="4132296" cy="579120"/>
            </p:xfrm>
            <a:graphic>
              <a:graphicData uri="http://schemas.openxmlformats.org/drawingml/2006/table">
                <a:tbl>
                  <a:tblPr firstRow="1" bandRow="1">
                    <a:tableStyleId>{2D5ABB26-0587-4C30-8999-92F81FD0307C}</a:tableStyleId>
                  </a:tblPr>
                  <a:tblGrid>
                    <a:gridCol w="4132296">
                      <a:extLst>
                        <a:ext uri="{9D8B030D-6E8A-4147-A177-3AD203B41FA5}">
                          <a16:colId xmlns:a16="http://schemas.microsoft.com/office/drawing/2014/main" xmlns="" val="20000"/>
                        </a:ext>
                      </a:extLst>
                    </a:gridCol>
                  </a:tblGrid>
                  <a:tr h="533397">
                    <a:tc>
                      <a:txBody>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ea typeface="Century Schoolbook" charset="0"/>
                                    <a:cs typeface="Century Schoolbook" charset="0"/>
                                  </a:rPr>
                                  <m:t>𝑧</m:t>
                                </m:r>
                                <m:r>
                                  <a:rPr lang="en-US" sz="3200" b="0" i="1" smtClean="0">
                                    <a:latin typeface="Cambria Math" charset="0"/>
                                    <a:ea typeface="Century Schoolbook" charset="0"/>
                                    <a:cs typeface="Century Schoolbook" charset="0"/>
                                  </a:rPr>
                                  <m:t>= </m:t>
                                </m:r>
                                <m:sSub>
                                  <m:sSubPr>
                                    <m:ctrlPr>
                                      <a:rPr lang="en-US" sz="3200" b="0" i="1" smtClean="0">
                                        <a:latin typeface="Cambria Math" panose="02040503050406030204" pitchFamily="18" charset="0"/>
                                        <a:ea typeface="Century Schoolbook" charset="0"/>
                                        <a:cs typeface="Century Schoolbook" charset="0"/>
                                      </a:rPr>
                                    </m:ctrlPr>
                                  </m:sSubPr>
                                  <m:e>
                                    <m:r>
                                      <a:rPr lang="en-US" sz="3200" b="0" i="1" smtClean="0">
                                        <a:latin typeface="Cambria Math" charset="0"/>
                                        <a:ea typeface="Century Schoolbook" charset="0"/>
                                        <a:cs typeface="Century Schoolbook" charset="0"/>
                                      </a:rPr>
                                      <m:t>𝑤</m:t>
                                    </m:r>
                                  </m:e>
                                  <m:sub>
                                    <m:r>
                                      <a:rPr lang="en-US" sz="3200" b="0" i="1" smtClean="0">
                                        <a:latin typeface="Cambria Math" charset="0"/>
                                        <a:ea typeface="Century Schoolbook" charset="0"/>
                                        <a:cs typeface="Century Schoolbook" charset="0"/>
                                      </a:rPr>
                                      <m:t>1</m:t>
                                    </m:r>
                                  </m:sub>
                                </m:sSub>
                                <m:sSub>
                                  <m:sSubPr>
                                    <m:ctrlPr>
                                      <a:rPr lang="en-US" sz="3200" b="0" i="1" smtClean="0">
                                        <a:latin typeface="Cambria Math" panose="02040503050406030204" pitchFamily="18" charset="0"/>
                                        <a:ea typeface="Century Schoolbook" charset="0"/>
                                        <a:cs typeface="Century Schoolbook" charset="0"/>
                                      </a:rPr>
                                    </m:ctrlPr>
                                  </m:sSubPr>
                                  <m:e>
                                    <m:r>
                                      <a:rPr lang="en-US" sz="3200" b="0" i="1" smtClean="0">
                                        <a:latin typeface="Cambria Math" charset="0"/>
                                        <a:ea typeface="Century Schoolbook" charset="0"/>
                                        <a:cs typeface="Century Schoolbook" charset="0"/>
                                      </a:rPr>
                                      <m:t>𝑥</m:t>
                                    </m:r>
                                  </m:e>
                                  <m:sub>
                                    <m:r>
                                      <a:rPr lang="en-US" sz="3200" b="0" i="1" smtClean="0">
                                        <a:latin typeface="Cambria Math" charset="0"/>
                                        <a:ea typeface="Century Schoolbook" charset="0"/>
                                        <a:cs typeface="Century Schoolbook" charset="0"/>
                                      </a:rPr>
                                      <m:t>1</m:t>
                                    </m:r>
                                  </m:sub>
                                </m:sSub>
                                <m:r>
                                  <a:rPr lang="en-US" sz="3200" b="0" i="1" smtClean="0">
                                    <a:latin typeface="Cambria Math" charset="0"/>
                                    <a:ea typeface="Century Schoolbook" charset="0"/>
                                    <a:cs typeface="Century Schoolbook" charset="0"/>
                                  </a:rPr>
                                  <m:t>+</m:t>
                                </m:r>
                                <m:sSub>
                                  <m:sSubPr>
                                    <m:ctrlPr>
                                      <a:rPr lang="en-US" sz="3200" b="0" i="1" smtClean="0">
                                        <a:latin typeface="Cambria Math" panose="02040503050406030204" pitchFamily="18" charset="0"/>
                                        <a:ea typeface="Century Schoolbook" charset="0"/>
                                        <a:cs typeface="Century Schoolbook" charset="0"/>
                                      </a:rPr>
                                    </m:ctrlPr>
                                  </m:sSubPr>
                                  <m:e>
                                    <m:r>
                                      <a:rPr lang="en-US" sz="3200" b="0" i="1" smtClean="0">
                                        <a:latin typeface="Cambria Math" charset="0"/>
                                        <a:ea typeface="Century Schoolbook" charset="0"/>
                                        <a:cs typeface="Century Schoolbook" charset="0"/>
                                      </a:rPr>
                                      <m:t>𝑤</m:t>
                                    </m:r>
                                  </m:e>
                                  <m:sub>
                                    <m:r>
                                      <a:rPr lang="en-US" sz="3200" b="0" i="1" smtClean="0">
                                        <a:latin typeface="Cambria Math" charset="0"/>
                                        <a:ea typeface="Century Schoolbook" charset="0"/>
                                        <a:cs typeface="Century Schoolbook" charset="0"/>
                                      </a:rPr>
                                      <m:t>2</m:t>
                                    </m:r>
                                  </m:sub>
                                </m:sSub>
                                <m:sSub>
                                  <m:sSubPr>
                                    <m:ctrlPr>
                                      <a:rPr lang="en-US" sz="3200" b="0" i="1" smtClean="0">
                                        <a:latin typeface="Cambria Math" panose="02040503050406030204" pitchFamily="18" charset="0"/>
                                        <a:ea typeface="Century Schoolbook" charset="0"/>
                                        <a:cs typeface="Century Schoolbook" charset="0"/>
                                      </a:rPr>
                                    </m:ctrlPr>
                                  </m:sSubPr>
                                  <m:e>
                                    <m:r>
                                      <a:rPr lang="en-US" sz="3200" b="0" i="1" smtClean="0">
                                        <a:latin typeface="Cambria Math" charset="0"/>
                                        <a:ea typeface="Century Schoolbook" charset="0"/>
                                        <a:cs typeface="Century Schoolbook" charset="0"/>
                                      </a:rPr>
                                      <m:t>𝑥</m:t>
                                    </m:r>
                                  </m:e>
                                  <m:sub>
                                    <m:r>
                                      <a:rPr lang="en-US" sz="3200" b="0" i="1" smtClean="0">
                                        <a:latin typeface="Cambria Math" charset="0"/>
                                        <a:ea typeface="Century Schoolbook" charset="0"/>
                                        <a:cs typeface="Century Schoolbook" charset="0"/>
                                      </a:rPr>
                                      <m:t>2</m:t>
                                    </m:r>
                                  </m:sub>
                                </m:sSub>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𝑏</m:t>
                                </m:r>
                              </m:oMath>
                            </m:oMathPara>
                          </a14:m>
                          <a:endParaRPr lang="en-US" sz="3200" dirty="0">
                            <a:latin typeface="Century Schoolbook" charset="0"/>
                            <a:ea typeface="Century Schoolbook" charset="0"/>
                            <a:cs typeface="Century Schoolboo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mc:Choice>
        <mc:Fallback xmlns="">
          <p:graphicFrame>
            <p:nvGraphicFramePr>
              <p:cNvPr id="31" name="Table 30"/>
              <p:cNvGraphicFramePr>
                <a:graphicFrameLocks noGrp="1"/>
              </p:cNvGraphicFramePr>
              <p:nvPr>
                <p:extLst>
                  <p:ext uri="{D42A27DB-BD31-4B8C-83A1-F6EECF244321}">
                    <p14:modId xmlns:p14="http://schemas.microsoft.com/office/powerpoint/2010/main" val="1894368266"/>
                  </p:ext>
                </p:extLst>
              </p:nvPr>
            </p:nvGraphicFramePr>
            <p:xfrm>
              <a:off x="2458365" y="2554505"/>
              <a:ext cx="4132296" cy="579120"/>
            </p:xfrm>
            <a:graphic>
              <a:graphicData uri="http://schemas.openxmlformats.org/drawingml/2006/table">
                <a:tbl>
                  <a:tblPr firstRow="1" bandRow="1">
                    <a:tableStyleId>{2D5ABB26-0587-4C30-8999-92F81FD0307C}</a:tableStyleId>
                  </a:tblPr>
                  <a:tblGrid>
                    <a:gridCol w="4132296"/>
                  </a:tblGrid>
                  <a:tr h="5791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3"/>
                          <a:stretch>
                            <a:fillRect l="-147" t="-1042" r="-295" b="-2083"/>
                          </a:stretch>
                        </a:blipFill>
                      </a:tcPr>
                    </a:tc>
                  </a:tr>
                </a:tbl>
              </a:graphicData>
            </a:graphic>
          </p:graphicFrame>
        </mc:Fallback>
      </mc:AlternateContent>
      <mc:AlternateContent xmlns:mc="http://schemas.openxmlformats.org/markup-compatibility/2006" xmlns:a14="http://schemas.microsoft.com/office/drawing/2010/main">
        <mc:Choice Requires="a14">
          <p:sp>
            <p:nvSpPr>
              <p:cNvPr id="22" name="TextBox 21"/>
              <p:cNvSpPr txBox="1"/>
              <p:nvPr/>
            </p:nvSpPr>
            <p:spPr>
              <a:xfrm>
                <a:off x="955496" y="1580557"/>
                <a:ext cx="51001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ea typeface="Century Schoolbook" charset="0"/>
                              <a:cs typeface="Century Schoolbook" charset="0"/>
                            </a:rPr>
                          </m:ctrlPr>
                        </m:sSubPr>
                        <m:e>
                          <m:r>
                            <a:rPr lang="en-US" sz="3200" b="0" i="1" smtClean="0">
                              <a:latin typeface="Cambria Math" charset="0"/>
                              <a:ea typeface="Century Schoolbook" charset="0"/>
                              <a:cs typeface="Century Schoolbook" charset="0"/>
                            </a:rPr>
                            <m:t>𝑥</m:t>
                          </m:r>
                        </m:e>
                        <m:sub>
                          <m:r>
                            <a:rPr lang="en-US" sz="3200" b="0" i="1" smtClean="0">
                              <a:latin typeface="Cambria Math" charset="0"/>
                              <a:ea typeface="Century Schoolbook" charset="0"/>
                              <a:cs typeface="Century Schoolbook" charset="0"/>
                            </a:rPr>
                            <m:t>1</m:t>
                          </m:r>
                        </m:sub>
                      </m:sSub>
                    </m:oMath>
                  </m:oMathPara>
                </a14:m>
                <a:endParaRPr lang="en-US" dirty="0">
                  <a:latin typeface="Century Schoolbook" charset="0"/>
                  <a:ea typeface="Century Schoolbook" charset="0"/>
                  <a:cs typeface="Century Schoolbook"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955496" y="1580557"/>
                <a:ext cx="510011" cy="49244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955496" y="2097582"/>
                <a:ext cx="58535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ea typeface="Century Schoolbook" charset="0"/>
                              <a:cs typeface="Century Schoolbook" charset="0"/>
                            </a:rPr>
                          </m:ctrlPr>
                        </m:sSubPr>
                        <m:e>
                          <m:r>
                            <a:rPr lang="en-US" sz="3200" b="0" i="1" smtClean="0">
                              <a:latin typeface="Cambria Math" charset="0"/>
                              <a:ea typeface="Century Schoolbook" charset="0"/>
                              <a:cs typeface="Century Schoolbook" charset="0"/>
                            </a:rPr>
                            <m:t>𝑤</m:t>
                          </m:r>
                        </m:e>
                        <m:sub>
                          <m:r>
                            <a:rPr lang="en-US" sz="3200" b="0" i="1" smtClean="0">
                              <a:latin typeface="Cambria Math" charset="0"/>
                              <a:ea typeface="Century Schoolbook" charset="0"/>
                              <a:cs typeface="Century Schoolbook" charset="0"/>
                            </a:rPr>
                            <m:t>1</m:t>
                          </m:r>
                        </m:sub>
                      </m:sSub>
                    </m:oMath>
                  </m:oMathPara>
                </a14:m>
                <a:endParaRPr lang="en-US" dirty="0">
                  <a:latin typeface="Century Schoolbook" charset="0"/>
                  <a:ea typeface="Century Schoolbook" charset="0"/>
                  <a:cs typeface="Century Schoolbook"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955496" y="2097582"/>
                <a:ext cx="585353" cy="49244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955496" y="2614606"/>
                <a:ext cx="51001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ea typeface="Century Schoolbook" charset="0"/>
                              <a:cs typeface="Century Schoolbook" charset="0"/>
                            </a:rPr>
                          </m:ctrlPr>
                        </m:sSubPr>
                        <m:e>
                          <m:r>
                            <a:rPr lang="en-US" sz="3200" b="0" i="1" smtClean="0">
                              <a:latin typeface="Cambria Math" charset="0"/>
                              <a:ea typeface="Century Schoolbook" charset="0"/>
                              <a:cs typeface="Century Schoolbook" charset="0"/>
                            </a:rPr>
                            <m:t>𝑥</m:t>
                          </m:r>
                        </m:e>
                        <m:sub>
                          <m:r>
                            <a:rPr lang="en-US" sz="3200" b="0" i="1" smtClean="0">
                              <a:latin typeface="Cambria Math" charset="0"/>
                              <a:ea typeface="Century Schoolbook" charset="0"/>
                              <a:cs typeface="Century Schoolbook" charset="0"/>
                            </a:rPr>
                            <m:t>2</m:t>
                          </m:r>
                        </m:sub>
                      </m:sSub>
                    </m:oMath>
                  </m:oMathPara>
                </a14:m>
                <a:endParaRPr lang="en-US" dirty="0">
                  <a:latin typeface="Century Schoolbook" charset="0"/>
                  <a:ea typeface="Century Schoolbook" charset="0"/>
                  <a:cs typeface="Century Schoolbook"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955496" y="2614606"/>
                <a:ext cx="510011" cy="492443"/>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955496" y="3131631"/>
                <a:ext cx="58535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ea typeface="Century Schoolbook" charset="0"/>
                              <a:cs typeface="Century Schoolbook" charset="0"/>
                            </a:rPr>
                          </m:ctrlPr>
                        </m:sSubPr>
                        <m:e>
                          <m:r>
                            <a:rPr lang="en-US" sz="3200" b="0" i="1" smtClean="0">
                              <a:latin typeface="Cambria Math" charset="0"/>
                              <a:ea typeface="Century Schoolbook" charset="0"/>
                              <a:cs typeface="Century Schoolbook" charset="0"/>
                            </a:rPr>
                            <m:t>𝑤</m:t>
                          </m:r>
                        </m:e>
                        <m:sub>
                          <m:r>
                            <a:rPr lang="en-US" sz="3200" b="0" i="1" smtClean="0">
                              <a:latin typeface="Cambria Math" charset="0"/>
                              <a:ea typeface="Century Schoolbook" charset="0"/>
                              <a:cs typeface="Century Schoolbook" charset="0"/>
                            </a:rPr>
                            <m:t>2</m:t>
                          </m:r>
                        </m:sub>
                      </m:sSub>
                    </m:oMath>
                  </m:oMathPara>
                </a14:m>
                <a:endParaRPr lang="en-US" dirty="0">
                  <a:latin typeface="Century Schoolbook" charset="0"/>
                  <a:ea typeface="Century Schoolbook" charset="0"/>
                  <a:cs typeface="Century Schoolbook"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955496" y="3131631"/>
                <a:ext cx="585352" cy="492443"/>
              </a:xfrm>
              <a:prstGeom prst="rect">
                <a:avLst/>
              </a:prstGeom>
              <a:blipFill rotWithShape="0">
                <a:blip r:embed="rId7"/>
                <a:stretch>
                  <a:fillRect/>
                </a:stretch>
              </a:blipFill>
            </p:spPr>
            <p:txBody>
              <a:bodyPr/>
              <a:lstStyle/>
              <a:p>
                <a:r>
                  <a:rPr lang="en-US">
                    <a:noFill/>
                  </a:rPr>
                  <a:t> </a:t>
                </a:r>
              </a:p>
            </p:txBody>
          </p:sp>
        </mc:Fallback>
      </mc:AlternateContent>
      <p:sp>
        <p:nvSpPr>
          <p:cNvPr id="26" name="TextBox 25"/>
          <p:cNvSpPr txBox="1"/>
          <p:nvPr/>
        </p:nvSpPr>
        <p:spPr>
          <a:xfrm>
            <a:off x="1026936" y="3648655"/>
            <a:ext cx="444285" cy="492443"/>
          </a:xfrm>
          <a:prstGeom prst="rect">
            <a:avLst/>
          </a:prstGeom>
          <a:noFill/>
        </p:spPr>
        <p:txBody>
          <a:bodyPr wrap="square" lIns="0" tIns="0" rIns="0" bIns="0" rtlCol="0">
            <a:spAutoFit/>
          </a:bodyPr>
          <a:lstStyle/>
          <a:p>
            <a:r>
              <a:rPr lang="en-US" sz="3200" dirty="0">
                <a:latin typeface="Century Schoolbook" charset="0"/>
                <a:ea typeface="Century Schoolbook" charset="0"/>
                <a:cs typeface="Century Schoolbook" charset="0"/>
              </a:rPr>
              <a:t>b</a:t>
            </a:r>
            <a:endParaRPr lang="en-US" dirty="0">
              <a:latin typeface="Century Schoolbook" charset="0"/>
              <a:ea typeface="Century Schoolbook" charset="0"/>
              <a:cs typeface="Century Schoolbook" charset="0"/>
            </a:endParaRPr>
          </a:p>
        </p:txBody>
      </p:sp>
      <p:cxnSp>
        <p:nvCxnSpPr>
          <p:cNvPr id="27" name="Straight Arrow Connector 26"/>
          <p:cNvCxnSpPr>
            <a:stCxn id="23" idx="3"/>
            <a:endCxn id="21" idx="1"/>
          </p:cNvCxnSpPr>
          <p:nvPr/>
        </p:nvCxnSpPr>
        <p:spPr>
          <a:xfrm>
            <a:off x="1540849" y="2343804"/>
            <a:ext cx="917516" cy="50026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5" idx="3"/>
            <a:endCxn id="21" idx="1"/>
          </p:cNvCxnSpPr>
          <p:nvPr/>
        </p:nvCxnSpPr>
        <p:spPr>
          <a:xfrm flipV="1">
            <a:off x="1540848" y="2844065"/>
            <a:ext cx="917517" cy="53378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6" idx="3"/>
            <a:endCxn id="21" idx="1"/>
          </p:cNvCxnSpPr>
          <p:nvPr/>
        </p:nvCxnSpPr>
        <p:spPr>
          <a:xfrm flipV="1">
            <a:off x="1471221" y="2844065"/>
            <a:ext cx="987144" cy="105081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2" idx="3"/>
            <a:endCxn id="21" idx="1"/>
          </p:cNvCxnSpPr>
          <p:nvPr/>
        </p:nvCxnSpPr>
        <p:spPr>
          <a:xfrm>
            <a:off x="1465507" y="1826779"/>
            <a:ext cx="992858" cy="101728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3"/>
            <a:endCxn id="21" idx="1"/>
          </p:cNvCxnSpPr>
          <p:nvPr/>
        </p:nvCxnSpPr>
        <p:spPr>
          <a:xfrm flipV="1">
            <a:off x="1465507" y="2844065"/>
            <a:ext cx="992858" cy="1676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2" name="Table 31"/>
              <p:cNvGraphicFramePr>
                <a:graphicFrameLocks noGrp="1"/>
              </p:cNvGraphicFramePr>
              <p:nvPr>
                <p:extLst>
                  <p:ext uri="{D42A27DB-BD31-4B8C-83A1-F6EECF244321}">
                    <p14:modId xmlns:p14="http://schemas.microsoft.com/office/powerpoint/2010/main" val="1538055921"/>
                  </p:ext>
                </p:extLst>
              </p:nvPr>
            </p:nvGraphicFramePr>
            <p:xfrm>
              <a:off x="7207051" y="2550320"/>
              <a:ext cx="1984918" cy="579120"/>
            </p:xfrm>
            <a:graphic>
              <a:graphicData uri="http://schemas.openxmlformats.org/drawingml/2006/table">
                <a:tbl>
                  <a:tblPr firstRow="1" bandRow="1">
                    <a:tableStyleId>{2D5ABB26-0587-4C30-8999-92F81FD0307C}</a:tableStyleId>
                  </a:tblPr>
                  <a:tblGrid>
                    <a:gridCol w="1984918">
                      <a:extLst>
                        <a:ext uri="{9D8B030D-6E8A-4147-A177-3AD203B41FA5}">
                          <a16:colId xmlns:a16="http://schemas.microsoft.com/office/drawing/2014/main" xmlns="" val="20000"/>
                        </a:ext>
                      </a:extLst>
                    </a:gridCol>
                  </a:tblGrid>
                  <a:tr h="571331">
                    <a:tc>
                      <a:txBody>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ea typeface="Century Schoolbook" charset="0"/>
                                    <a:cs typeface="Century Schoolbook" charset="0"/>
                                  </a:rPr>
                                  <m:t>𝑎</m:t>
                                </m:r>
                                <m:r>
                                  <a:rPr lang="en-US" sz="3200" b="0" i="1" smtClean="0">
                                    <a:latin typeface="Cambria Math" charset="0"/>
                                    <a:ea typeface="Century Schoolbook" charset="0"/>
                                    <a:cs typeface="Century Schoolbook" charset="0"/>
                                  </a:rPr>
                                  <m:t>= </m:t>
                                </m:r>
                                <m:r>
                                  <a:rPr lang="en-US" sz="3200" b="0" i="1" smtClean="0">
                                    <a:latin typeface="Cambria Math" charset="0"/>
                                    <a:ea typeface="Century Schoolbook" charset="0"/>
                                    <a:cs typeface="Century Schoolbook" charset="0"/>
                                  </a:rPr>
                                  <m:t>𝜎</m:t>
                                </m:r>
                                <m:r>
                                  <a:rPr lang="en-US" sz="3200" b="0" i="1" smtClean="0">
                                    <a:latin typeface="Cambria Math" charset="0"/>
                                    <a:ea typeface="Century Schoolbook" charset="0"/>
                                    <a:cs typeface="Century Schoolbook" charset="0"/>
                                  </a:rPr>
                                  <m:t>(</m:t>
                                </m:r>
                                <m:r>
                                  <a:rPr lang="en-US" sz="3200" b="0" i="1" smtClean="0">
                                    <a:latin typeface="Cambria Math" charset="0"/>
                                    <a:ea typeface="Century Schoolbook" charset="0"/>
                                    <a:cs typeface="Century Schoolbook" charset="0"/>
                                  </a:rPr>
                                  <m:t>𝑧</m:t>
                                </m:r>
                                <m:r>
                                  <a:rPr lang="en-US" sz="3200" b="0" i="1" smtClean="0">
                                    <a:latin typeface="Cambria Math" charset="0"/>
                                    <a:ea typeface="Century Schoolbook" charset="0"/>
                                    <a:cs typeface="Century Schoolbook" charset="0"/>
                                  </a:rPr>
                                  <m:t>)</m:t>
                                </m:r>
                              </m:oMath>
                            </m:oMathPara>
                          </a14:m>
                          <a:endParaRPr lang="en-US" sz="2800" dirty="0">
                            <a:latin typeface="Century Schoolbook" charset="0"/>
                            <a:ea typeface="Century Schoolbook" charset="0"/>
                            <a:cs typeface="Century Schoolboo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mc:Choice>
        <mc:Fallback xmlns="">
          <p:graphicFrame>
            <p:nvGraphicFramePr>
              <p:cNvPr id="87" name="Table 86"/>
              <p:cNvGraphicFramePr>
                <a:graphicFrameLocks noGrp="1"/>
              </p:cNvGraphicFramePr>
              <p:nvPr>
                <p:extLst>
                  <p:ext uri="{D42A27DB-BD31-4B8C-83A1-F6EECF244321}">
                    <p14:modId xmlns:p14="http://schemas.microsoft.com/office/powerpoint/2010/main" val="1483007352"/>
                  </p:ext>
                </p:extLst>
              </p:nvPr>
            </p:nvGraphicFramePr>
            <p:xfrm>
              <a:off x="7207051" y="2550320"/>
              <a:ext cx="1984918" cy="579120"/>
            </p:xfrm>
            <a:graphic>
              <a:graphicData uri="http://schemas.openxmlformats.org/drawingml/2006/table">
                <a:tbl>
                  <a:tblPr firstRow="1" bandRow="1">
                    <a:tableStyleId>{2D5ABB26-0587-4C30-8999-92F81FD0307C}</a:tableStyleId>
                  </a:tblPr>
                  <a:tblGrid>
                    <a:gridCol w="1984918"/>
                  </a:tblGrid>
                  <a:tr h="5791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8"/>
                          <a:stretch>
                            <a:fillRect l="-307" t="-1042" r="-613" b="-2083"/>
                          </a:stretch>
                        </a:blipFill>
                      </a:tcPr>
                    </a:tc>
                  </a:tr>
                </a:tbl>
              </a:graphicData>
            </a:graphic>
          </p:graphicFrame>
        </mc:Fallback>
      </mc:AlternateContent>
      <p:cxnSp>
        <p:nvCxnSpPr>
          <p:cNvPr id="33" name="Straight Arrow Connector 32"/>
          <p:cNvCxnSpPr/>
          <p:nvPr/>
        </p:nvCxnSpPr>
        <p:spPr>
          <a:xfrm flipV="1">
            <a:off x="9191969" y="2799119"/>
            <a:ext cx="616390" cy="410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4" name="Table 33"/>
              <p:cNvGraphicFramePr>
                <a:graphicFrameLocks noGrp="1"/>
              </p:cNvGraphicFramePr>
              <p:nvPr>
                <p:extLst>
                  <p:ext uri="{D42A27DB-BD31-4B8C-83A1-F6EECF244321}">
                    <p14:modId xmlns:p14="http://schemas.microsoft.com/office/powerpoint/2010/main" val="491455678"/>
                  </p:ext>
                </p:extLst>
              </p:nvPr>
            </p:nvGraphicFramePr>
            <p:xfrm>
              <a:off x="9808359" y="2550320"/>
              <a:ext cx="1379322" cy="579120"/>
            </p:xfrm>
            <a:graphic>
              <a:graphicData uri="http://schemas.openxmlformats.org/drawingml/2006/table">
                <a:tbl>
                  <a:tblPr firstRow="1" bandRow="1">
                    <a:tableStyleId>{2D5ABB26-0587-4C30-8999-92F81FD0307C}</a:tableStyleId>
                  </a:tblPr>
                  <a:tblGrid>
                    <a:gridCol w="1379322">
                      <a:extLst>
                        <a:ext uri="{9D8B030D-6E8A-4147-A177-3AD203B41FA5}">
                          <a16:colId xmlns:a16="http://schemas.microsoft.com/office/drawing/2014/main" xmlns="" val="20000"/>
                        </a:ext>
                      </a:extLst>
                    </a:gridCol>
                  </a:tblGrid>
                  <a:tr h="543323">
                    <a:tc>
                      <a:txBody>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ea typeface="Century Schoolbook" charset="0"/>
                                    <a:cs typeface="Century Schoolbook" charset="0"/>
                                  </a:rPr>
                                  <m:t>ℒ</m:t>
                                </m:r>
                                <m:r>
                                  <a:rPr lang="en-US" sz="3200" b="0" i="0" smtClean="0">
                                    <a:latin typeface="Cambria Math" charset="0"/>
                                    <a:ea typeface="Century Schoolbook" charset="0"/>
                                    <a:cs typeface="Century Schoolbook" charset="0"/>
                                  </a:rPr>
                                  <m:t>(</m:t>
                                </m:r>
                                <m:r>
                                  <m:rPr>
                                    <m:sty m:val="p"/>
                                  </m:rPr>
                                  <a:rPr lang="en-US" sz="3200" b="0" i="0" smtClean="0">
                                    <a:latin typeface="Cambria Math" charset="0"/>
                                    <a:ea typeface="Century Schoolbook" charset="0"/>
                                    <a:cs typeface="Century Schoolbook" charset="0"/>
                                  </a:rPr>
                                  <m:t>a</m:t>
                                </m:r>
                                <m:r>
                                  <a:rPr lang="en-US" sz="3200" b="0" i="0" smtClean="0">
                                    <a:latin typeface="Cambria Math" charset="0"/>
                                    <a:ea typeface="Century Schoolbook" charset="0"/>
                                    <a:cs typeface="Century Schoolbook" charset="0"/>
                                  </a:rPr>
                                  <m:t>,</m:t>
                                </m:r>
                                <m:r>
                                  <a:rPr lang="en-US" sz="3200" b="0" i="1" smtClean="0">
                                    <a:latin typeface="Cambria Math" panose="02040503050406030204" pitchFamily="18" charset="0"/>
                                    <a:ea typeface="Century Schoolbook" charset="0"/>
                                    <a:cs typeface="Century Schoolbook" charset="0"/>
                                  </a:rPr>
                                  <m:t>𝑦</m:t>
                                </m:r>
                                <m:r>
                                  <a:rPr lang="en-US" sz="3200" b="0" i="1" smtClean="0">
                                    <a:latin typeface="Cambria Math" charset="0"/>
                                    <a:ea typeface="Century Schoolbook" charset="0"/>
                                    <a:cs typeface="Century Schoolbook" charset="0"/>
                                  </a:rPr>
                                  <m:t>)</m:t>
                                </m:r>
                              </m:oMath>
                            </m:oMathPara>
                          </a14:m>
                          <a:endParaRPr lang="en-US" sz="2800" dirty="0">
                            <a:latin typeface="Century Schoolbook" charset="0"/>
                            <a:ea typeface="Century Schoolbook" charset="0"/>
                            <a:cs typeface="Century Schoolbook"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bl>
              </a:graphicData>
            </a:graphic>
          </p:graphicFrame>
        </mc:Choice>
        <mc:Fallback xmlns="">
          <p:graphicFrame>
            <p:nvGraphicFramePr>
              <p:cNvPr id="94" name="Table 93"/>
              <p:cNvGraphicFramePr>
                <a:graphicFrameLocks noGrp="1"/>
              </p:cNvGraphicFramePr>
              <p:nvPr>
                <p:extLst>
                  <p:ext uri="{D42A27DB-BD31-4B8C-83A1-F6EECF244321}">
                    <p14:modId xmlns:p14="http://schemas.microsoft.com/office/powerpoint/2010/main" val="1882531199"/>
                  </p:ext>
                </p:extLst>
              </p:nvPr>
            </p:nvGraphicFramePr>
            <p:xfrm>
              <a:off x="9808359" y="2550320"/>
              <a:ext cx="1379322" cy="579120"/>
            </p:xfrm>
            <a:graphic>
              <a:graphicData uri="http://schemas.openxmlformats.org/drawingml/2006/table">
                <a:tbl>
                  <a:tblPr firstRow="1" bandRow="1">
                    <a:tableStyleId>{2D5ABB26-0587-4C30-8999-92F81FD0307C}</a:tableStyleId>
                  </a:tblPr>
                  <a:tblGrid>
                    <a:gridCol w="1379322">
                      <a:extLst>
                        <a:ext uri="{9D8B030D-6E8A-4147-A177-3AD203B41FA5}">
                          <a16:colId xmlns:a16="http://schemas.microsoft.com/office/drawing/2014/main" val="20000"/>
                        </a:ext>
                      </a:extLst>
                    </a:gridCol>
                  </a:tblGrid>
                  <a:tr h="5791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9"/>
                          <a:stretch>
                            <a:fillRect l="-439" t="-1042" r="-877" b="-2083"/>
                          </a:stretch>
                        </a:blipFill>
                      </a:tcPr>
                    </a:tc>
                    <a:extLst>
                      <a:ext uri="{0D108BD9-81ED-4DB2-BD59-A6C34878D82A}">
                        <a16:rowId xmlns:a16="http://schemas.microsoft.com/office/drawing/2014/main" val="10000"/>
                      </a:ext>
                    </a:extLst>
                  </a:tr>
                </a:tbl>
              </a:graphicData>
            </a:graphic>
          </p:graphicFrame>
        </mc:Fallback>
      </mc:AlternateContent>
      <p:cxnSp>
        <p:nvCxnSpPr>
          <p:cNvPr id="35" name="Straight Arrow Connector 34"/>
          <p:cNvCxnSpPr/>
          <p:nvPr/>
        </p:nvCxnSpPr>
        <p:spPr>
          <a:xfrm flipV="1">
            <a:off x="6590661" y="2842071"/>
            <a:ext cx="616390" cy="410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85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016" y="-25375"/>
            <a:ext cx="10372299"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Different Regularization Techniques in Deep Learning</a:t>
            </a:r>
            <a:r>
              <a:rPr lang="en-US" sz="3600" dirty="0" smtClean="0">
                <a:latin typeface="Times New Roman" panose="02020603050405020304" pitchFamily="18" charset="0"/>
                <a:cs typeface="Times New Roman" panose="02020603050405020304" pitchFamily="18" charset="0"/>
              </a:rPr>
              <a:t> </a:t>
            </a:r>
            <a:endParaRPr lang="en-US" sz="36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85808" y="620956"/>
            <a:ext cx="10372299" cy="646331"/>
          </a:xfrm>
          <a:prstGeom prst="rect">
            <a:avLst/>
          </a:prstGeom>
          <a:noFill/>
        </p:spPr>
        <p:txBody>
          <a:bodyPr wrap="square" rtlCol="0">
            <a:spAutoFit/>
          </a:bodyPr>
          <a:lstStyle/>
          <a:p>
            <a:r>
              <a:rPr lang="en-US" sz="3600" dirty="0" smtClean="0">
                <a:latin typeface="Times New Roman" panose="02020603050405020304" pitchFamily="18" charset="0"/>
                <a:cs typeface="Times New Roman" panose="02020603050405020304" pitchFamily="18" charset="0"/>
              </a:rPr>
              <a:t>Data Augmentation</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7515"/>
          <a:stretch/>
        </p:blipFill>
        <p:spPr>
          <a:xfrm>
            <a:off x="847299" y="1844003"/>
            <a:ext cx="9525000" cy="4003006"/>
          </a:xfrm>
          <a:prstGeom prst="rect">
            <a:avLst/>
          </a:prstGeom>
        </p:spPr>
      </p:pic>
    </p:spTree>
    <p:extLst>
      <p:ext uri="{BB962C8B-B14F-4D97-AF65-F5344CB8AC3E}">
        <p14:creationId xmlns:p14="http://schemas.microsoft.com/office/powerpoint/2010/main" val="27571445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2221" y="620956"/>
            <a:ext cx="10372299" cy="646331"/>
          </a:xfrm>
          <a:prstGeom prst="rect">
            <a:avLst/>
          </a:prstGeom>
          <a:noFill/>
        </p:spPr>
        <p:txBody>
          <a:bodyPr wrap="square" rtlCol="0">
            <a:spAutoFit/>
          </a:bodyPr>
          <a:lstStyle/>
          <a:p>
            <a:r>
              <a:rPr lang="en-US" sz="3600" dirty="0" smtClean="0">
                <a:latin typeface="Times New Roman" panose="02020603050405020304" pitchFamily="18" charset="0"/>
                <a:cs typeface="Times New Roman" panose="02020603050405020304" pitchFamily="18" charset="0"/>
              </a:rPr>
              <a:t>Early Stopping</a:t>
            </a: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0315" y="1635617"/>
            <a:ext cx="7856113" cy="4198512"/>
          </a:xfrm>
          <a:prstGeom prst="rect">
            <a:avLst/>
          </a:prstGeom>
        </p:spPr>
      </p:pic>
      <p:sp>
        <p:nvSpPr>
          <p:cNvPr id="6" name="TextBox 5"/>
          <p:cNvSpPr txBox="1"/>
          <p:nvPr/>
        </p:nvSpPr>
        <p:spPr>
          <a:xfrm>
            <a:off x="100016" y="-25375"/>
            <a:ext cx="10372299"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Different Regularization Techniques in Deep Learning</a:t>
            </a:r>
            <a:r>
              <a:rPr lang="en-US" sz="3600" dirty="0" smtClean="0">
                <a:latin typeface="Times New Roman" panose="02020603050405020304" pitchFamily="18" charset="0"/>
                <a:cs typeface="Times New Roman" panose="02020603050405020304" pitchFamily="18" charset="0"/>
              </a:rPr>
              <a:t> </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77307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Times New Roman" panose="02020603050405020304" pitchFamily="18" charset="0"/>
                <a:cs typeface="Times New Roman" panose="02020603050405020304" pitchFamily="18" charset="0"/>
              </a:rPr>
              <a:t>Metrics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36876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2830"/>
            <a:ext cx="6605516" cy="646331"/>
          </a:xfrm>
          <a:prstGeom prst="rect">
            <a:avLst/>
          </a:prstGeom>
          <a:noFill/>
        </p:spPr>
        <p:txBody>
          <a:bodyPr wrap="square" rtlCol="0">
            <a:spAutoFit/>
          </a:bodyPr>
          <a:lstStyle/>
          <a:p>
            <a:r>
              <a:rPr lang="en-US" sz="3600" b="1" dirty="0" smtClean="0">
                <a:latin typeface="Times New Roman" panose="02020603050405020304" pitchFamily="18" charset="0"/>
                <a:cs typeface="Times New Roman" panose="02020603050405020304" pitchFamily="18" charset="0"/>
              </a:rPr>
              <a:t>Confusion Matrix</a:t>
            </a:r>
            <a:endParaRPr lang="en-US" sz="36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426859" y="1096706"/>
            <a:ext cx="11323863"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Confusion Matrix as the name suggests gives us a matrix as output and describes the complete performance of the model.</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750733" y="3489859"/>
            <a:ext cx="5642664" cy="3065486"/>
          </a:xfrm>
          <a:prstGeom prst="rect">
            <a:avLst/>
          </a:prstGeom>
        </p:spPr>
      </p:pic>
      <p:sp>
        <p:nvSpPr>
          <p:cNvPr id="6" name="TextBox 5"/>
          <p:cNvSpPr txBox="1"/>
          <p:nvPr/>
        </p:nvSpPr>
        <p:spPr>
          <a:xfrm>
            <a:off x="2978990" y="3011345"/>
            <a:ext cx="4258102"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Binary classification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400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9850" y="4931288"/>
            <a:ext cx="9012071" cy="369332"/>
          </a:xfrm>
          <a:prstGeom prst="rect">
            <a:avLst/>
          </a:prstGeom>
        </p:spPr>
        <p:txBody>
          <a:bodyPr wrap="square">
            <a:spAutoFit/>
          </a:bodyPr>
          <a:lstStyle/>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False Negatives : </a:t>
            </a:r>
            <a:r>
              <a:rPr lang="en-US" dirty="0">
                <a:latin typeface="Times New Roman" panose="02020603050405020304" pitchFamily="18" charset="0"/>
                <a:cs typeface="Times New Roman" panose="02020603050405020304" pitchFamily="18" charset="0"/>
              </a:rPr>
              <a:t>The cases in which we predicted NO and the actual output was YES.</a:t>
            </a:r>
          </a:p>
        </p:txBody>
      </p:sp>
      <p:sp>
        <p:nvSpPr>
          <p:cNvPr id="3" name="Rectangle 2"/>
          <p:cNvSpPr/>
          <p:nvPr/>
        </p:nvSpPr>
        <p:spPr>
          <a:xfrm>
            <a:off x="909851" y="1883035"/>
            <a:ext cx="8643582" cy="369332"/>
          </a:xfrm>
          <a:prstGeom prst="rect">
            <a:avLst/>
          </a:prstGeom>
        </p:spPr>
        <p:txBody>
          <a:bodyPr wrap="square">
            <a:spAutoFit/>
          </a:bodyPr>
          <a:lstStyle/>
          <a:p>
            <a:pPr>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True Positives</a:t>
            </a:r>
            <a:r>
              <a:rPr lang="en-US" dirty="0" smtClean="0">
                <a:latin typeface="Times New Roman" panose="02020603050405020304" pitchFamily="18" charset="0"/>
                <a:cs typeface="Times New Roman" panose="02020603050405020304" pitchFamily="18" charset="0"/>
              </a:rPr>
              <a:t> : The cases in which we predicted YES and the actual output was also YES.</a:t>
            </a:r>
          </a:p>
        </p:txBody>
      </p:sp>
      <p:sp>
        <p:nvSpPr>
          <p:cNvPr id="4" name="Rectangle 3"/>
          <p:cNvSpPr/>
          <p:nvPr/>
        </p:nvSpPr>
        <p:spPr>
          <a:xfrm>
            <a:off x="909851" y="2943308"/>
            <a:ext cx="8165910" cy="369332"/>
          </a:xfrm>
          <a:prstGeom prst="rect">
            <a:avLst/>
          </a:prstGeom>
        </p:spPr>
        <p:txBody>
          <a:bodyPr wrap="square">
            <a:spAutoFit/>
          </a:bodyPr>
          <a:lstStyle/>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True Negatives : </a:t>
            </a:r>
            <a:r>
              <a:rPr lang="en-US" dirty="0">
                <a:latin typeface="Times New Roman" panose="02020603050405020304" pitchFamily="18" charset="0"/>
                <a:cs typeface="Times New Roman" panose="02020603050405020304" pitchFamily="18" charset="0"/>
              </a:rPr>
              <a:t>The cases in which we predicted NO and the actual output was NO.</a:t>
            </a:r>
          </a:p>
        </p:txBody>
      </p:sp>
      <p:sp>
        <p:nvSpPr>
          <p:cNvPr id="5" name="Rectangle 4"/>
          <p:cNvSpPr/>
          <p:nvPr/>
        </p:nvSpPr>
        <p:spPr>
          <a:xfrm>
            <a:off x="909851" y="4002187"/>
            <a:ext cx="8316036" cy="369332"/>
          </a:xfrm>
          <a:prstGeom prst="rect">
            <a:avLst/>
          </a:prstGeom>
        </p:spPr>
        <p:txBody>
          <a:bodyPr wrap="square">
            <a:spAutoFit/>
          </a:bodyPr>
          <a:lstStyle/>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False Positives : </a:t>
            </a:r>
            <a:r>
              <a:rPr lang="en-US" dirty="0">
                <a:latin typeface="Times New Roman" panose="02020603050405020304" pitchFamily="18" charset="0"/>
                <a:cs typeface="Times New Roman" panose="02020603050405020304" pitchFamily="18" charset="0"/>
              </a:rPr>
              <a:t>The cases in which we predicted YES and the actual output was NO.</a:t>
            </a:r>
          </a:p>
        </p:txBody>
      </p:sp>
      <p:sp>
        <p:nvSpPr>
          <p:cNvPr id="6" name="TextBox 5"/>
          <p:cNvSpPr txBox="1"/>
          <p:nvPr/>
        </p:nvSpPr>
        <p:spPr>
          <a:xfrm>
            <a:off x="0" y="122830"/>
            <a:ext cx="6605516" cy="646331"/>
          </a:xfrm>
          <a:prstGeom prst="rect">
            <a:avLst/>
          </a:prstGeom>
          <a:noFill/>
        </p:spPr>
        <p:txBody>
          <a:bodyPr wrap="square" rtlCol="0">
            <a:spAutoFit/>
          </a:bodyPr>
          <a:lstStyle/>
          <a:p>
            <a:r>
              <a:rPr lang="en-US" sz="3600" b="1" dirty="0" smtClean="0">
                <a:latin typeface="Times New Roman" panose="02020603050405020304" pitchFamily="18" charset="0"/>
                <a:cs typeface="Times New Roman" panose="02020603050405020304" pitchFamily="18" charset="0"/>
              </a:rPr>
              <a:t>Confusion Matrix</a:t>
            </a:r>
            <a:endParaRPr lang="en-US" sz="36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277504" y="881734"/>
            <a:ext cx="4967785"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There are 4 important terms: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30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2830"/>
            <a:ext cx="6605516" cy="646331"/>
          </a:xfrm>
          <a:prstGeom prst="rect">
            <a:avLst/>
          </a:prstGeom>
          <a:noFill/>
        </p:spPr>
        <p:txBody>
          <a:bodyPr wrap="square" rtlCol="0">
            <a:spAutoFit/>
          </a:bodyPr>
          <a:lstStyle/>
          <a:p>
            <a:r>
              <a:rPr lang="en-US" sz="3600" b="1" dirty="0" smtClean="0">
                <a:latin typeface="Times New Roman" panose="02020603050405020304" pitchFamily="18" charset="0"/>
                <a:cs typeface="Times New Roman" panose="02020603050405020304" pitchFamily="18" charset="0"/>
              </a:rPr>
              <a:t>Confusion Matrix</a:t>
            </a:r>
            <a:endParaRPr lang="en-US" sz="36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32012" y="1132764"/>
            <a:ext cx="6373504"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Confusion Matrix forms the basis for the other types of metrics:</a:t>
            </a:r>
            <a:endParaRPr lang="en-US"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32012" y="2808749"/>
            <a:ext cx="6605516" cy="646331"/>
          </a:xfrm>
          <a:prstGeom prst="rect">
            <a:avLst/>
          </a:prstGeom>
          <a:noFill/>
        </p:spPr>
        <p:txBody>
          <a:bodyPr wrap="square" rtlCol="0">
            <a:spAutoFit/>
          </a:bodyPr>
          <a:lstStyle/>
          <a:p>
            <a:r>
              <a:rPr lang="en-US" sz="3600" b="1" dirty="0" smtClean="0"/>
              <a:t>Accuracy </a:t>
            </a:r>
            <a:endParaRPr lang="en-US"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p:cNvSpPr txBox="1"/>
              <p:nvPr/>
            </p:nvSpPr>
            <p:spPr>
              <a:xfrm>
                <a:off x="1329844" y="4194590"/>
                <a:ext cx="4615687" cy="5671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𝐴𝑐𝑐𝑢𝑟𝑎𝑐𝑦</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𝑇𝑟𝑢𝑒𝑃𝑜𝑠𝑖𝑡𝑖𝑣𝑒𝑠</m:t>
                          </m:r>
                          <m:r>
                            <a:rPr lang="en-US" b="0" i="1" smtClean="0">
                              <a:latin typeface="Cambria Math" panose="02040503050406030204" pitchFamily="18" charset="0"/>
                            </a:rPr>
                            <m:t>+</m:t>
                          </m:r>
                          <m:r>
                            <a:rPr lang="en-US" b="0" i="1" smtClean="0">
                              <a:latin typeface="Cambria Math" panose="02040503050406030204" pitchFamily="18" charset="0"/>
                            </a:rPr>
                            <m:t>𝑇𝑟𝑢𝑒𝑁𝑒𝑔𝑎𝑡𝑖𝑣𝑒𝑠</m:t>
                          </m:r>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𝑠𝑎𝑚𝑝𝑙𝑒𝑠</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329844" y="4194590"/>
                <a:ext cx="4615687" cy="567143"/>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1356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2830"/>
            <a:ext cx="7328848" cy="646331"/>
          </a:xfrm>
          <a:prstGeom prst="rect">
            <a:avLst/>
          </a:prstGeom>
          <a:noFill/>
        </p:spPr>
        <p:txBody>
          <a:bodyPr wrap="square" rtlCol="0">
            <a:spAutoFit/>
          </a:bodyPr>
          <a:lstStyle/>
          <a:p>
            <a:r>
              <a:rPr lang="en-US" sz="3600" b="1" dirty="0" smtClean="0"/>
              <a:t>True Positive Rate (Sensitivity)</a:t>
            </a:r>
            <a:endParaRPr lang="en-US"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838525" y="1937983"/>
                <a:ext cx="6299254" cy="579454"/>
              </a:xfrm>
              <a:prstGeom prst="rect">
                <a:avLst/>
              </a:prstGeom>
              <a:noFill/>
            </p:spPr>
            <p:txBody>
              <a:bodyPr wrap="square" lIns="0" tIns="0" rIns="0" bIns="0" rtlCol="0">
                <a:spAutoFit/>
              </a:bodyPr>
              <a:lstStyle/>
              <a:p>
                <a:r>
                  <a:rPr lang="en-US" sz="2400" b="0" dirty="0" smtClean="0"/>
                  <a:t>TruePositiveRate</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𝑇𝑟𝑢𝑒𝑃𝑜𝑠𝑖𝑡𝑖𝑣𝑒𝑠</m:t>
                        </m:r>
                      </m:num>
                      <m:den>
                        <m:r>
                          <a:rPr lang="en-US" sz="2400" b="0" i="1" smtClean="0">
                            <a:latin typeface="Cambria Math" panose="02040503050406030204" pitchFamily="18" charset="0"/>
                          </a:rPr>
                          <m:t>𝑇𝑟𝑢𝑒𝑃𝑜𝑠𝑖𝑡𝑖𝑣𝑒𝑠</m:t>
                        </m:r>
                        <m:r>
                          <a:rPr lang="en-US" sz="2400" b="0" i="1" smtClean="0">
                            <a:latin typeface="Cambria Math" panose="02040503050406030204" pitchFamily="18" charset="0"/>
                          </a:rPr>
                          <m:t> + </m:t>
                        </m:r>
                        <m:r>
                          <a:rPr lang="en-US" sz="2400" b="0" i="1" smtClean="0">
                            <a:latin typeface="Cambria Math" panose="02040503050406030204" pitchFamily="18" charset="0"/>
                          </a:rPr>
                          <m:t>𝐹𝑎𝑙𝑠𝑒𝑁𝑒𝑔𝑎𝑡𝑖𝑣𝑒𝑠</m:t>
                        </m:r>
                      </m:den>
                    </m:f>
                  </m:oMath>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838525" y="1937983"/>
                <a:ext cx="6299254" cy="579454"/>
              </a:xfrm>
              <a:prstGeom prst="rect">
                <a:avLst/>
              </a:prstGeom>
              <a:blipFill rotWithShape="0">
                <a:blip r:embed="rId2"/>
                <a:stretch>
                  <a:fillRect l="-3001" t="-1053" b="-10526"/>
                </a:stretch>
              </a:blipFill>
            </p:spPr>
            <p:txBody>
              <a:bodyPr/>
              <a:lstStyle/>
              <a:p>
                <a:r>
                  <a:rPr lang="en-US">
                    <a:noFill/>
                  </a:rPr>
                  <a:t> </a:t>
                </a:r>
              </a:p>
            </p:txBody>
          </p:sp>
        </mc:Fallback>
      </mc:AlternateContent>
      <p:sp>
        <p:nvSpPr>
          <p:cNvPr id="4" name="TextBox 3"/>
          <p:cNvSpPr txBox="1"/>
          <p:nvPr/>
        </p:nvSpPr>
        <p:spPr>
          <a:xfrm>
            <a:off x="0" y="3218182"/>
            <a:ext cx="6605516" cy="646331"/>
          </a:xfrm>
          <a:prstGeom prst="rect">
            <a:avLst/>
          </a:prstGeom>
          <a:noFill/>
        </p:spPr>
        <p:txBody>
          <a:bodyPr wrap="square" rtlCol="0">
            <a:spAutoFit/>
          </a:bodyPr>
          <a:lstStyle/>
          <a:p>
            <a:r>
              <a:rPr lang="en-US" sz="3600" b="1" dirty="0" smtClean="0"/>
              <a:t>True Negative </a:t>
            </a:r>
            <a:r>
              <a:rPr lang="en-US" sz="3600" b="1" dirty="0" smtClean="0"/>
              <a:t>Rate </a:t>
            </a:r>
            <a:r>
              <a:rPr lang="en-US" sz="3600" b="1" dirty="0" smtClean="0"/>
              <a:t>(Specificity)</a:t>
            </a:r>
            <a:endParaRPr lang="en-US"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TextBox 4"/>
              <p:cNvSpPr txBox="1"/>
              <p:nvPr/>
            </p:nvSpPr>
            <p:spPr>
              <a:xfrm>
                <a:off x="838525" y="4614636"/>
                <a:ext cx="6047040" cy="579454"/>
              </a:xfrm>
              <a:prstGeom prst="rect">
                <a:avLst/>
              </a:prstGeom>
              <a:noFill/>
            </p:spPr>
            <p:txBody>
              <a:bodyPr wrap="none" lIns="0" tIns="0" rIns="0" bIns="0" rtlCol="0">
                <a:spAutoFit/>
              </a:bodyPr>
              <a:lstStyle/>
              <a:p>
                <a:r>
                  <a:rPr lang="en-US" sz="2400" b="0" dirty="0" smtClean="0"/>
                  <a:t>FalsePositiveRate</a:t>
                </a:r>
                <a14:m>
                  <m:oMath xmlns:m="http://schemas.openxmlformats.org/officeDocument/2006/math">
                    <m:r>
                      <a:rPr lang="en-US" sz="2400" b="0" i="0" smtClean="0">
                        <a:latin typeface="Cambria Math" panose="02040503050406030204" pitchFamily="18" charset="0"/>
                      </a:rPr>
                      <m:t> </m:t>
                    </m:r>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𝑇𝑟𝑢𝑒𝑁𝑒𝑔𝑎𝑡𝑖𝑣𝑒</m:t>
                        </m:r>
                      </m:num>
                      <m:den>
                        <m:r>
                          <a:rPr lang="en-US" sz="2400" b="0" i="1" smtClean="0">
                            <a:latin typeface="Cambria Math" panose="02040503050406030204" pitchFamily="18" charset="0"/>
                          </a:rPr>
                          <m:t>𝑇𝑟𝑢𝑒𝑁𝑒𝑔𝑎𝑡𝑖𝑣𝑒𝑠</m:t>
                        </m:r>
                        <m:r>
                          <a:rPr lang="en-US" sz="2400" b="0" i="1" smtClean="0">
                            <a:latin typeface="Cambria Math" panose="02040503050406030204" pitchFamily="18" charset="0"/>
                          </a:rPr>
                          <m:t> + </m:t>
                        </m:r>
                        <m:r>
                          <a:rPr lang="en-US" sz="2400" b="0" i="1" smtClean="0">
                            <a:latin typeface="Cambria Math" panose="02040503050406030204" pitchFamily="18" charset="0"/>
                          </a:rPr>
                          <m:t>𝐹𝑎𝑙𝑠𝑒𝑃𝑜𝑠𝑖𝑡𝑖𝑣𝑒𝑠</m:t>
                        </m:r>
                      </m:den>
                    </m:f>
                  </m:oMath>
                </a14:m>
                <a:endParaRPr lang="en-US" sz="2400" dirty="0"/>
              </a:p>
            </p:txBody>
          </p:sp>
        </mc:Choice>
        <mc:Fallback>
          <p:sp>
            <p:nvSpPr>
              <p:cNvPr id="5" name="TextBox 4"/>
              <p:cNvSpPr txBox="1">
                <a:spLocks noRot="1" noChangeAspect="1" noMove="1" noResize="1" noEditPoints="1" noAdjustHandles="1" noChangeArrowheads="1" noChangeShapeType="1" noTextEdit="1"/>
              </p:cNvSpPr>
              <p:nvPr/>
            </p:nvSpPr>
            <p:spPr>
              <a:xfrm>
                <a:off x="838525" y="4614636"/>
                <a:ext cx="6047040" cy="579454"/>
              </a:xfrm>
              <a:prstGeom prst="rect">
                <a:avLst/>
              </a:prstGeom>
              <a:blipFill rotWithShape="0">
                <a:blip r:embed="rId3"/>
                <a:stretch>
                  <a:fillRect l="-3125" t="-1053" b="-10526"/>
                </a:stretch>
              </a:blipFill>
            </p:spPr>
            <p:txBody>
              <a:bodyPr/>
              <a:lstStyle/>
              <a:p>
                <a:r>
                  <a:rPr lang="en-US">
                    <a:noFill/>
                  </a:rPr>
                  <a:t> </a:t>
                </a:r>
              </a:p>
            </p:txBody>
          </p:sp>
        </mc:Fallback>
      </mc:AlternateContent>
    </p:spTree>
    <p:extLst>
      <p:ext uri="{BB962C8B-B14F-4D97-AF65-F5344CB8AC3E}">
        <p14:creationId xmlns:p14="http://schemas.microsoft.com/office/powerpoint/2010/main" val="77959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2830"/>
            <a:ext cx="6605516" cy="646331"/>
          </a:xfrm>
          <a:prstGeom prst="rect">
            <a:avLst/>
          </a:prstGeom>
          <a:noFill/>
        </p:spPr>
        <p:txBody>
          <a:bodyPr wrap="square" rtlCol="0">
            <a:spAutoFit/>
          </a:bodyPr>
          <a:lstStyle/>
          <a:p>
            <a:r>
              <a:rPr lang="en-US" sz="3600" b="1" dirty="0" smtClean="0"/>
              <a:t>Precision</a:t>
            </a:r>
            <a:endParaRPr lang="en-US"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947707" y="1725008"/>
                <a:ext cx="6299254" cy="537327"/>
              </a:xfrm>
              <a:prstGeom prst="rect">
                <a:avLst/>
              </a:prstGeom>
              <a:noFill/>
            </p:spPr>
            <p:txBody>
              <a:bodyPr wrap="square" lIns="0" tIns="0" rIns="0" bIns="0" rtlCol="0">
                <a:spAutoFit/>
              </a:bodyPr>
              <a:lstStyle/>
              <a:p>
                <a:r>
                  <a:rPr lang="en-US" sz="2400" b="0" dirty="0" smtClean="0"/>
                  <a:t>P</a:t>
                </a:r>
                <a14:m>
                  <m:oMath xmlns:m="http://schemas.openxmlformats.org/officeDocument/2006/math">
                    <m:r>
                      <m:rPr>
                        <m:sty m:val="p"/>
                      </m:rPr>
                      <a:rPr lang="en-US" sz="2400" b="0" i="0" smtClean="0">
                        <a:latin typeface="Cambria Math" panose="02040503050406030204" pitchFamily="18" charset="0"/>
                      </a:rPr>
                      <m:t>recision</m:t>
                    </m:r>
                    <m:r>
                      <a:rPr lang="en-US" sz="2400" b="0" i="0" smtClean="0">
                        <a:latin typeface="Cambria Math" panose="02040503050406030204" pitchFamily="18" charset="0"/>
                      </a:rPr>
                      <m:t> </m:t>
                    </m:r>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𝑇𝑟𝑢𝑒𝑃𝑜𝑠𝑖𝑡𝑖𝑣𝑒𝑠</m:t>
                        </m:r>
                      </m:num>
                      <m:den>
                        <m:r>
                          <a:rPr lang="en-US" sz="2400" b="0" i="1" smtClean="0">
                            <a:latin typeface="Cambria Math" panose="02040503050406030204" pitchFamily="18" charset="0"/>
                          </a:rPr>
                          <m:t>𝑇𝑟𝑢𝑒𝑃𝑜𝑠𝑖𝑡𝑖𝑣𝑒𝑠</m:t>
                        </m:r>
                        <m:r>
                          <a:rPr lang="en-US" sz="2400" b="0" i="1" smtClean="0">
                            <a:latin typeface="Cambria Math" panose="02040503050406030204" pitchFamily="18" charset="0"/>
                          </a:rPr>
                          <m:t> +</m:t>
                        </m:r>
                        <m:r>
                          <a:rPr lang="en-US" sz="2400" b="0" i="1" smtClean="0">
                            <a:latin typeface="Cambria Math" panose="02040503050406030204" pitchFamily="18" charset="0"/>
                          </a:rPr>
                          <m:t>𝐹𝑎𝑙𝑠𝑒𝑃𝑜𝑠𝑖𝑡𝑖𝑣𝑒</m:t>
                        </m:r>
                      </m:den>
                    </m:f>
                  </m:oMath>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947707" y="1725008"/>
                <a:ext cx="6299254" cy="537327"/>
              </a:xfrm>
              <a:prstGeom prst="rect">
                <a:avLst/>
              </a:prstGeom>
              <a:blipFill rotWithShape="0">
                <a:blip r:embed="rId2"/>
                <a:stretch>
                  <a:fillRect l="-2901" t="-1136" b="-19318"/>
                </a:stretch>
              </a:blipFill>
            </p:spPr>
            <p:txBody>
              <a:bodyPr/>
              <a:lstStyle/>
              <a:p>
                <a:r>
                  <a:rPr lang="en-US">
                    <a:noFill/>
                  </a:rPr>
                  <a:t> </a:t>
                </a:r>
              </a:p>
            </p:txBody>
          </p:sp>
        </mc:Fallback>
      </mc:AlternateContent>
      <p:sp>
        <p:nvSpPr>
          <p:cNvPr id="8" name="TextBox 7"/>
          <p:cNvSpPr txBox="1"/>
          <p:nvPr/>
        </p:nvSpPr>
        <p:spPr>
          <a:xfrm>
            <a:off x="0" y="3341192"/>
            <a:ext cx="7328848" cy="646331"/>
          </a:xfrm>
          <a:prstGeom prst="rect">
            <a:avLst/>
          </a:prstGeom>
          <a:noFill/>
        </p:spPr>
        <p:txBody>
          <a:bodyPr wrap="square" rtlCol="0">
            <a:spAutoFit/>
          </a:bodyPr>
          <a:lstStyle/>
          <a:p>
            <a:r>
              <a:rPr lang="en-US" sz="3600" b="1" dirty="0" smtClean="0"/>
              <a:t>Recall</a:t>
            </a:r>
            <a:endParaRPr lang="en-US"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p:cNvSpPr txBox="1"/>
              <p:nvPr/>
            </p:nvSpPr>
            <p:spPr>
              <a:xfrm>
                <a:off x="947707" y="5066380"/>
                <a:ext cx="6299254" cy="579454"/>
              </a:xfrm>
              <a:prstGeom prst="rect">
                <a:avLst/>
              </a:prstGeom>
              <a:noFill/>
            </p:spPr>
            <p:txBody>
              <a:bodyPr wrap="square" lIns="0" tIns="0" rIns="0" bIns="0" rtlCol="0">
                <a:spAutoFit/>
              </a:bodyPr>
              <a:lstStyle/>
              <a:p>
                <a:r>
                  <a:rPr lang="en-US" sz="2400" b="0" dirty="0" smtClean="0"/>
                  <a:t>R</a:t>
                </a:r>
                <a14:m>
                  <m:oMath xmlns:m="http://schemas.openxmlformats.org/officeDocument/2006/math">
                    <m:r>
                      <m:rPr>
                        <m:sty m:val="p"/>
                      </m:rPr>
                      <a:rPr lang="en-US" sz="2400" b="0" i="0" smtClean="0">
                        <a:latin typeface="Cambria Math" panose="02040503050406030204" pitchFamily="18" charset="0"/>
                      </a:rPr>
                      <m:t>ecall</m:t>
                    </m:r>
                    <m:r>
                      <a:rPr lang="en-US"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𝑇𝑟𝑢𝑒𝑃𝑜𝑠𝑖𝑡𝑖𝑣𝑒𝑠</m:t>
                        </m:r>
                      </m:num>
                      <m:den>
                        <m:r>
                          <a:rPr lang="en-US" sz="2400" b="0" i="1" smtClean="0">
                            <a:latin typeface="Cambria Math" panose="02040503050406030204" pitchFamily="18" charset="0"/>
                          </a:rPr>
                          <m:t>𝑇𝑟𝑢𝑒𝑃𝑜𝑠𝑖𝑡𝑖𝑣𝑒𝑠</m:t>
                        </m:r>
                        <m:r>
                          <a:rPr lang="en-US" sz="2400" b="0" i="1" smtClean="0">
                            <a:latin typeface="Cambria Math" panose="02040503050406030204" pitchFamily="18" charset="0"/>
                          </a:rPr>
                          <m:t> + </m:t>
                        </m:r>
                        <m:r>
                          <a:rPr lang="en-US" sz="2400" b="0" i="1" smtClean="0">
                            <a:latin typeface="Cambria Math" panose="02040503050406030204" pitchFamily="18" charset="0"/>
                          </a:rPr>
                          <m:t>𝐹𝑎𝑙𝑠𝑒𝑁𝑒𝑔𝑎𝑡𝑖𝑣𝑒𝑠</m:t>
                        </m:r>
                      </m:den>
                    </m:f>
                  </m:oMath>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947707" y="5066380"/>
                <a:ext cx="6299254" cy="579454"/>
              </a:xfrm>
              <a:prstGeom prst="rect">
                <a:avLst/>
              </a:prstGeom>
              <a:blipFill rotWithShape="0">
                <a:blip r:embed="rId3"/>
                <a:stretch>
                  <a:fillRect l="-2901" b="-11579"/>
                </a:stretch>
              </a:blipFill>
            </p:spPr>
            <p:txBody>
              <a:bodyPr/>
              <a:lstStyle/>
              <a:p>
                <a:r>
                  <a:rPr lang="en-US">
                    <a:noFill/>
                  </a:rPr>
                  <a:t> </a:t>
                </a:r>
              </a:p>
            </p:txBody>
          </p:sp>
        </mc:Fallback>
      </mc:AlternateContent>
    </p:spTree>
    <p:extLst>
      <p:ext uri="{BB962C8B-B14F-4D97-AF65-F5344CB8AC3E}">
        <p14:creationId xmlns:p14="http://schemas.microsoft.com/office/powerpoint/2010/main" val="73674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7467" y="941696"/>
            <a:ext cx="5712157" cy="582076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03" y="941696"/>
            <a:ext cx="5117911" cy="5480312"/>
          </a:xfrm>
          <a:prstGeom prst="rect">
            <a:avLst/>
          </a:prstGeom>
        </p:spPr>
      </p:pic>
      <p:sp>
        <p:nvSpPr>
          <p:cNvPr id="4" name="TextBox 3"/>
          <p:cNvSpPr txBox="1"/>
          <p:nvPr/>
        </p:nvSpPr>
        <p:spPr>
          <a:xfrm>
            <a:off x="0" y="122830"/>
            <a:ext cx="6605516" cy="646331"/>
          </a:xfrm>
          <a:prstGeom prst="rect">
            <a:avLst/>
          </a:prstGeom>
          <a:noFill/>
        </p:spPr>
        <p:txBody>
          <a:bodyPr wrap="square" rtlCol="0">
            <a:spAutoFit/>
          </a:bodyPr>
          <a:lstStyle/>
          <a:p>
            <a:r>
              <a:rPr lang="en-US" sz="3600" b="1" dirty="0" smtClean="0"/>
              <a:t>Precision v/s Recall</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742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2830"/>
            <a:ext cx="6605516" cy="646331"/>
          </a:xfrm>
          <a:prstGeom prst="rect">
            <a:avLst/>
          </a:prstGeom>
          <a:noFill/>
        </p:spPr>
        <p:txBody>
          <a:bodyPr wrap="square" rtlCol="0">
            <a:spAutoFit/>
          </a:bodyPr>
          <a:lstStyle/>
          <a:p>
            <a:r>
              <a:rPr lang="en-US" sz="3600" b="1" dirty="0" smtClean="0">
                <a:latin typeface="Times New Roman" panose="02020603050405020304" pitchFamily="18" charset="0"/>
                <a:cs typeface="Times New Roman" panose="02020603050405020304" pitchFamily="18" charset="0"/>
              </a:rPr>
              <a:t>F1 Score</a:t>
            </a:r>
            <a:endParaRPr lang="en-US"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p:cNvSpPr txBox="1"/>
              <p:nvPr/>
            </p:nvSpPr>
            <p:spPr>
              <a:xfrm>
                <a:off x="3684896" y="1909674"/>
                <a:ext cx="6299254" cy="14054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200" smtClean="0">
                          <a:latin typeface="Cambria Math" panose="02040503050406030204" pitchFamily="18" charset="0"/>
                        </a:rPr>
                        <m:t>F</m:t>
                      </m:r>
                      <m:r>
                        <a:rPr lang="en-US" sz="3200" b="0" i="0" smtClean="0">
                          <a:latin typeface="Cambria Math" panose="02040503050406030204" pitchFamily="18" charset="0"/>
                        </a:rPr>
                        <m:t>1</m:t>
                      </m:r>
                      <m:r>
                        <a:rPr lang="en-US" sz="3200" b="0" i="1" smtClean="0">
                          <a:latin typeface="Cambria Math" panose="02040503050406030204" pitchFamily="18" charset="0"/>
                        </a:rPr>
                        <m:t>=</m:t>
                      </m:r>
                      <m:r>
                        <a:rPr lang="en-US" sz="3200" b="0" i="1" smtClean="0">
                          <a:latin typeface="Cambria Math" panose="02040503050406030204" pitchFamily="18" charset="0"/>
                        </a:rPr>
                        <m:t>2</m:t>
                      </m:r>
                      <m:r>
                        <a:rPr lang="en-US" sz="3200" b="0" i="1" smtClean="0">
                          <a:latin typeface="Cambria Math" panose="02040503050406030204" pitchFamily="18" charset="0"/>
                        </a:rPr>
                        <m:t>∗</m:t>
                      </m:r>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𝑝𝑟𝑒𝑐𝑖𝑠𝑖𝑜𝑛</m:t>
                              </m:r>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𝑟𝑒𝑐𝑎𝑙𝑙</m:t>
                              </m:r>
                            </m:den>
                          </m:f>
                        </m:den>
                      </m:f>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3684896" y="1909674"/>
                <a:ext cx="6299254" cy="1405449"/>
              </a:xfrm>
              <a:prstGeom prst="rect">
                <a:avLst/>
              </a:prstGeom>
              <a:blipFill rotWithShape="0">
                <a:blip r:embed="rId2"/>
                <a:stretch>
                  <a:fillRect/>
                </a:stretch>
              </a:blipFill>
            </p:spPr>
            <p:txBody>
              <a:bodyPr/>
              <a:lstStyle/>
              <a:p>
                <a:r>
                  <a:rPr lang="en-US">
                    <a:noFill/>
                  </a:rPr>
                  <a:t> </a:t>
                </a:r>
              </a:p>
            </p:txBody>
          </p:sp>
        </mc:Fallback>
      </mc:AlternateContent>
      <p:sp>
        <p:nvSpPr>
          <p:cNvPr id="6" name="Rectangle 5"/>
          <p:cNvSpPr/>
          <p:nvPr/>
        </p:nvSpPr>
        <p:spPr>
          <a:xfrm>
            <a:off x="266093" y="4324381"/>
            <a:ext cx="6073329"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F1 Score tries to find the balance between precision and recall.</a:t>
            </a:r>
          </a:p>
        </p:txBody>
      </p:sp>
      <p:sp>
        <p:nvSpPr>
          <p:cNvPr id="7" name="Rectangle 6"/>
          <p:cNvSpPr/>
          <p:nvPr/>
        </p:nvSpPr>
        <p:spPr>
          <a:xfrm>
            <a:off x="266093" y="4878379"/>
            <a:ext cx="4889672"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F1 does not miss a significant number of instances</a:t>
            </a:r>
          </a:p>
        </p:txBody>
      </p:sp>
      <p:sp>
        <p:nvSpPr>
          <p:cNvPr id="8" name="TextBox 7"/>
          <p:cNvSpPr txBox="1"/>
          <p:nvPr/>
        </p:nvSpPr>
        <p:spPr>
          <a:xfrm>
            <a:off x="266093" y="3770383"/>
            <a:ext cx="5841242"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F1 Score is the Harmonic Mean between precision and recall</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750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603" y="-26569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latin typeface="Century Schoolbook" charset="0"/>
                <a:ea typeface="Century Schoolbook" charset="0"/>
                <a:cs typeface="Century Schoolbook" charset="0"/>
              </a:rPr>
              <a:t>Logistic regression on </a:t>
            </a:r>
            <a:r>
              <a:rPr lang="en-US" i="1" smtClean="0">
                <a:latin typeface="Century Schoolbook" charset="0"/>
                <a:ea typeface="Century Schoolbook" charset="0"/>
                <a:cs typeface="Century Schoolbook" charset="0"/>
              </a:rPr>
              <a:t>m</a:t>
            </a:r>
            <a:r>
              <a:rPr lang="en-US" smtClean="0">
                <a:latin typeface="Century Schoolbook" charset="0"/>
                <a:ea typeface="Century Schoolbook" charset="0"/>
                <a:cs typeface="Century Schoolbook" charset="0"/>
              </a:rPr>
              <a:t> examples</a:t>
            </a:r>
            <a:endParaRPr lang="en-US" dirty="0">
              <a:latin typeface="Century Schoolbook" charset="0"/>
              <a:ea typeface="Century Schoolbook" charset="0"/>
              <a:cs typeface="Century Schoolbook" charset="0"/>
            </a:endParaRPr>
          </a:p>
        </p:txBody>
      </p:sp>
      <p:grpSp>
        <p:nvGrpSpPr>
          <p:cNvPr id="6" name="Group 5"/>
          <p:cNvGrpSpPr/>
          <p:nvPr/>
        </p:nvGrpSpPr>
        <p:grpSpPr>
          <a:xfrm>
            <a:off x="629079" y="1454169"/>
            <a:ext cx="9312648" cy="4329214"/>
            <a:chOff x="105954" y="1708583"/>
            <a:chExt cx="9312648" cy="4489907"/>
          </a:xfrm>
        </p:grpSpPr>
        <p:sp>
          <p:nvSpPr>
            <p:cNvPr id="7" name="TextBox 6"/>
            <p:cNvSpPr txBox="1"/>
            <p:nvPr/>
          </p:nvSpPr>
          <p:spPr>
            <a:xfrm>
              <a:off x="106112" y="1708583"/>
              <a:ext cx="5857589" cy="461664"/>
            </a:xfrm>
            <a:prstGeom prst="rect">
              <a:avLst/>
            </a:prstGeom>
            <a:noFill/>
          </p:spPr>
          <p:txBody>
            <a:bodyPr wrap="square" rtlCol="0">
              <a:spAutoFit/>
            </a:bodyPr>
            <a:lstStyle/>
            <a:p>
              <a:r>
                <a:rPr lang="en-US" sz="2400" dirty="0">
                  <a:solidFill>
                    <a:srgbClr val="0070C0"/>
                  </a:solidFill>
                  <a:latin typeface="Courier" charset="0"/>
                  <a:ea typeface="Courier" charset="0"/>
                  <a:cs typeface="Courier" charset="0"/>
                </a:rPr>
                <a:t>J = 0, dw1 = 0, dw2 = 0, db = 0</a:t>
              </a:r>
            </a:p>
          </p:txBody>
        </p:sp>
        <p:sp>
          <p:nvSpPr>
            <p:cNvPr id="8" name="TextBox 7"/>
            <p:cNvSpPr txBox="1"/>
            <p:nvPr/>
          </p:nvSpPr>
          <p:spPr>
            <a:xfrm>
              <a:off x="105954" y="2158841"/>
              <a:ext cx="2928953" cy="478801"/>
            </a:xfrm>
            <a:prstGeom prst="rect">
              <a:avLst/>
            </a:prstGeom>
            <a:noFill/>
          </p:spPr>
          <p:txBody>
            <a:bodyPr wrap="square" rtlCol="0">
              <a:spAutoFit/>
            </a:bodyPr>
            <a:lstStyle/>
            <a:p>
              <a:r>
                <a:rPr lang="en-US" sz="2400" dirty="0">
                  <a:solidFill>
                    <a:srgbClr val="0070C0"/>
                  </a:solidFill>
                  <a:latin typeface="Courier" charset="0"/>
                  <a:ea typeface="Courier" charset="0"/>
                  <a:cs typeface="Courier" charset="0"/>
                </a:rPr>
                <a:t>for i = 1 to </a:t>
              </a:r>
              <a:r>
                <a:rPr lang="en-US" sz="2400" dirty="0" smtClean="0">
                  <a:solidFill>
                    <a:srgbClr val="0070C0"/>
                  </a:solidFill>
                  <a:latin typeface="Courier" charset="0"/>
                  <a:ea typeface="Courier" charset="0"/>
                  <a:cs typeface="Courier" charset="0"/>
                </a:rPr>
                <a:t>m:</a:t>
              </a:r>
              <a:endParaRPr lang="en-US" sz="2400" dirty="0">
                <a:solidFill>
                  <a:srgbClr val="0070C0"/>
                </a:solidFill>
                <a:latin typeface="Courier" charset="0"/>
                <a:ea typeface="Courier" charset="0"/>
                <a:cs typeface="Courier" charset="0"/>
              </a:endParaRPr>
            </a:p>
          </p:txBody>
        </p:sp>
        <mc:AlternateContent xmlns:mc="http://schemas.openxmlformats.org/markup-compatibility/2006" xmlns:a14="http://schemas.microsoft.com/office/drawing/2010/main">
          <mc:Choice Requires="a14">
            <p:sp>
              <p:nvSpPr>
                <p:cNvPr id="9" name="TextBox 8"/>
                <p:cNvSpPr txBox="1"/>
                <p:nvPr/>
              </p:nvSpPr>
              <p:spPr>
                <a:xfrm>
                  <a:off x="854068" y="2609098"/>
                  <a:ext cx="3849900" cy="957203"/>
                </a:xfrm>
                <a:prstGeom prst="rect">
                  <a:avLst/>
                </a:prstGeom>
                <a:noFill/>
              </p:spPr>
              <p:txBody>
                <a:bodyPr wrap="square" rtlCol="0">
                  <a:spAutoFit/>
                </a:bodyPr>
                <a:lstStyle/>
                <a:p>
                  <a14:m>
                    <m:oMath xmlns:m="http://schemas.openxmlformats.org/officeDocument/2006/math">
                      <m:sSup>
                        <m:sSupPr>
                          <m:ctrlPr>
                            <a:rPr lang="en-US" sz="2400" i="1" smtClean="0">
                              <a:solidFill>
                                <a:srgbClr val="0070C0"/>
                              </a:solidFill>
                              <a:latin typeface="Cambria Math" panose="02040503050406030204" pitchFamily="18" charset="0"/>
                              <a:ea typeface="Courier" charset="0"/>
                              <a:cs typeface="Courier" charset="0"/>
                            </a:rPr>
                          </m:ctrlPr>
                        </m:sSupPr>
                        <m:e>
                          <m:r>
                            <a:rPr lang="en-US" sz="2400" i="1">
                              <a:solidFill>
                                <a:srgbClr val="0070C0"/>
                              </a:solidFill>
                              <a:latin typeface="Cambria Math" charset="0"/>
                              <a:ea typeface="Courier" charset="0"/>
                              <a:cs typeface="Courier" charset="0"/>
                            </a:rPr>
                            <m:t>𝑧</m:t>
                          </m:r>
                        </m:e>
                        <m:sup>
                          <m:r>
                            <a:rPr lang="en-US" sz="2400" i="1">
                              <a:solidFill>
                                <a:srgbClr val="0070C0"/>
                              </a:solidFill>
                              <a:latin typeface="Cambria Math" charset="0"/>
                              <a:ea typeface="Courier" charset="0"/>
                              <a:cs typeface="Courier" charset="0"/>
                            </a:rPr>
                            <m:t>(</m:t>
                          </m:r>
                          <m:r>
                            <a:rPr lang="en-US" sz="2400" i="1">
                              <a:solidFill>
                                <a:srgbClr val="0070C0"/>
                              </a:solidFill>
                              <a:latin typeface="Cambria Math" charset="0"/>
                              <a:ea typeface="Courier" charset="0"/>
                              <a:cs typeface="Courier" charset="0"/>
                            </a:rPr>
                            <m:t>𝑖</m:t>
                          </m:r>
                          <m:r>
                            <a:rPr lang="en-US" sz="2400" i="1">
                              <a:solidFill>
                                <a:srgbClr val="0070C0"/>
                              </a:solidFill>
                              <a:latin typeface="Cambria Math" charset="0"/>
                              <a:ea typeface="Courier" charset="0"/>
                              <a:cs typeface="Courier" charset="0"/>
                            </a:rPr>
                            <m:t>)</m:t>
                          </m:r>
                        </m:sup>
                      </m:sSup>
                    </m:oMath>
                  </a14:m>
                  <a:r>
                    <a:rPr lang="en-US" sz="2400" dirty="0">
                      <a:solidFill>
                        <a:srgbClr val="0070C0"/>
                      </a:solidFill>
                      <a:latin typeface="Courier" charset="0"/>
                      <a:ea typeface="Courier" charset="0"/>
                      <a:cs typeface="Courier" charset="0"/>
                    </a:rPr>
                    <a:t> =</a:t>
                  </a:r>
                  <a14:m>
                    <m:oMath xmlns:m="http://schemas.openxmlformats.org/officeDocument/2006/math">
                      <m:sSub>
                        <m:sSubPr>
                          <m:ctrlPr>
                            <a:rPr lang="en-US" sz="2400" i="1">
                              <a:solidFill>
                                <a:srgbClr val="0070C0"/>
                              </a:solidFill>
                              <a:latin typeface="Cambria Math" panose="02040503050406030204" pitchFamily="18" charset="0"/>
                              <a:ea typeface="Courier" charset="0"/>
                              <a:cs typeface="Courier" charset="0"/>
                            </a:rPr>
                          </m:ctrlPr>
                        </m:sSubPr>
                        <m:e>
                          <m:r>
                            <a:rPr lang="en-US" sz="2400" b="0" i="1" smtClean="0">
                              <a:solidFill>
                                <a:srgbClr val="0070C0"/>
                              </a:solidFill>
                              <a:latin typeface="Cambria Math" panose="02040503050406030204" pitchFamily="18" charset="0"/>
                              <a:ea typeface="Courier" charset="0"/>
                              <a:cs typeface="Courier" charset="0"/>
                            </a:rPr>
                            <m:t> </m:t>
                          </m:r>
                          <m:r>
                            <a:rPr lang="en-US" sz="2400" i="1">
                              <a:solidFill>
                                <a:srgbClr val="0070C0"/>
                              </a:solidFill>
                              <a:latin typeface="Cambria Math" charset="0"/>
                              <a:ea typeface="Courier" charset="0"/>
                              <a:cs typeface="Courier" charset="0"/>
                            </a:rPr>
                            <m:t>𝑤</m:t>
                          </m:r>
                        </m:e>
                        <m:sub>
                          <m:r>
                            <a:rPr lang="en-US" sz="2400" i="1">
                              <a:solidFill>
                                <a:srgbClr val="0070C0"/>
                              </a:solidFill>
                              <a:latin typeface="Cambria Math" charset="0"/>
                              <a:ea typeface="Courier" charset="0"/>
                              <a:cs typeface="Courier" charset="0"/>
                            </a:rPr>
                            <m:t>1</m:t>
                          </m:r>
                        </m:sub>
                      </m:sSub>
                      <m:sSubSup>
                        <m:sSubSupPr>
                          <m:ctrlPr>
                            <a:rPr lang="en-US" sz="2400" i="1">
                              <a:solidFill>
                                <a:srgbClr val="0070C0"/>
                              </a:solidFill>
                              <a:latin typeface="Cambria Math" panose="02040503050406030204" pitchFamily="18" charset="0"/>
                              <a:ea typeface="Courier" charset="0"/>
                              <a:cs typeface="Courier" charset="0"/>
                            </a:rPr>
                          </m:ctrlPr>
                        </m:sSubSupPr>
                        <m:e>
                          <m:r>
                            <a:rPr lang="en-US" sz="2400" i="1">
                              <a:solidFill>
                                <a:srgbClr val="0070C0"/>
                              </a:solidFill>
                              <a:latin typeface="Cambria Math" charset="0"/>
                              <a:ea typeface="Courier" charset="0"/>
                              <a:cs typeface="Courier" charset="0"/>
                            </a:rPr>
                            <m:t>𝑥</m:t>
                          </m:r>
                        </m:e>
                        <m:sub>
                          <m:r>
                            <a:rPr lang="en-US" sz="2400" i="1">
                              <a:solidFill>
                                <a:srgbClr val="0070C0"/>
                              </a:solidFill>
                              <a:latin typeface="Cambria Math" charset="0"/>
                              <a:ea typeface="Courier" charset="0"/>
                              <a:cs typeface="Courier" charset="0"/>
                            </a:rPr>
                            <m:t>1</m:t>
                          </m:r>
                        </m:sub>
                        <m:sup>
                          <m:r>
                            <a:rPr lang="en-US" sz="2400" i="1">
                              <a:solidFill>
                                <a:srgbClr val="0070C0"/>
                              </a:solidFill>
                              <a:latin typeface="Cambria Math" charset="0"/>
                              <a:ea typeface="Courier" charset="0"/>
                              <a:cs typeface="Courier" charset="0"/>
                            </a:rPr>
                            <m:t>(</m:t>
                          </m:r>
                          <m:r>
                            <a:rPr lang="en-US" sz="2400" i="1">
                              <a:solidFill>
                                <a:srgbClr val="0070C0"/>
                              </a:solidFill>
                              <a:latin typeface="Cambria Math" charset="0"/>
                              <a:ea typeface="Courier" charset="0"/>
                              <a:cs typeface="Courier" charset="0"/>
                            </a:rPr>
                            <m:t>𝑖</m:t>
                          </m:r>
                          <m:r>
                            <a:rPr lang="en-US" sz="2400" i="1">
                              <a:solidFill>
                                <a:srgbClr val="0070C0"/>
                              </a:solidFill>
                              <a:latin typeface="Cambria Math" charset="0"/>
                              <a:ea typeface="Courier" charset="0"/>
                              <a:cs typeface="Courier" charset="0"/>
                            </a:rPr>
                            <m:t>)</m:t>
                          </m:r>
                        </m:sup>
                      </m:sSubSup>
                      <m:r>
                        <a:rPr lang="en-US" sz="2400" b="0" i="1" smtClean="0">
                          <a:solidFill>
                            <a:srgbClr val="0070C0"/>
                          </a:solidFill>
                          <a:latin typeface="Cambria Math" panose="02040503050406030204" pitchFamily="18" charset="0"/>
                          <a:ea typeface="Courier" charset="0"/>
                          <a:cs typeface="Courier" charset="0"/>
                        </a:rPr>
                        <m:t>+</m:t>
                      </m:r>
                      <m:sSub>
                        <m:sSubPr>
                          <m:ctrlPr>
                            <a:rPr lang="en-US" sz="2400" i="1">
                              <a:solidFill>
                                <a:srgbClr val="0070C0"/>
                              </a:solidFill>
                              <a:latin typeface="Cambria Math" panose="02040503050406030204" pitchFamily="18" charset="0"/>
                              <a:ea typeface="Courier" charset="0"/>
                              <a:cs typeface="Courier" charset="0"/>
                            </a:rPr>
                          </m:ctrlPr>
                        </m:sSubPr>
                        <m:e>
                          <m:r>
                            <a:rPr lang="en-US" sz="2400" i="1">
                              <a:solidFill>
                                <a:srgbClr val="0070C0"/>
                              </a:solidFill>
                              <a:latin typeface="Cambria Math" charset="0"/>
                              <a:ea typeface="Courier" charset="0"/>
                              <a:cs typeface="Courier" charset="0"/>
                            </a:rPr>
                            <m:t>𝑤</m:t>
                          </m:r>
                        </m:e>
                        <m:sub>
                          <m:r>
                            <a:rPr lang="en-US" sz="2400" b="0" i="1" smtClean="0">
                              <a:solidFill>
                                <a:srgbClr val="0070C0"/>
                              </a:solidFill>
                              <a:latin typeface="Cambria Math" panose="02040503050406030204" pitchFamily="18" charset="0"/>
                              <a:ea typeface="Courier" charset="0"/>
                              <a:cs typeface="Courier" charset="0"/>
                            </a:rPr>
                            <m:t>2</m:t>
                          </m:r>
                        </m:sub>
                      </m:sSub>
                      <m:sSubSup>
                        <m:sSubSupPr>
                          <m:ctrlPr>
                            <a:rPr lang="en-US" sz="2400" i="1">
                              <a:solidFill>
                                <a:srgbClr val="0070C0"/>
                              </a:solidFill>
                              <a:latin typeface="Cambria Math" panose="02040503050406030204" pitchFamily="18" charset="0"/>
                              <a:ea typeface="Courier" charset="0"/>
                              <a:cs typeface="Courier" charset="0"/>
                            </a:rPr>
                          </m:ctrlPr>
                        </m:sSubSupPr>
                        <m:e>
                          <m:r>
                            <a:rPr lang="en-US" sz="2400" i="1">
                              <a:solidFill>
                                <a:srgbClr val="0070C0"/>
                              </a:solidFill>
                              <a:latin typeface="Cambria Math" charset="0"/>
                              <a:ea typeface="Courier" charset="0"/>
                              <a:cs typeface="Courier" charset="0"/>
                            </a:rPr>
                            <m:t>𝑥</m:t>
                          </m:r>
                        </m:e>
                        <m:sub>
                          <m:r>
                            <a:rPr lang="en-US" sz="2400" b="0" i="1" smtClean="0">
                              <a:solidFill>
                                <a:srgbClr val="0070C0"/>
                              </a:solidFill>
                              <a:latin typeface="Cambria Math" panose="02040503050406030204" pitchFamily="18" charset="0"/>
                              <a:ea typeface="Courier" charset="0"/>
                              <a:cs typeface="Courier" charset="0"/>
                            </a:rPr>
                            <m:t>2</m:t>
                          </m:r>
                        </m:sub>
                        <m:sup>
                          <m:r>
                            <a:rPr lang="en-US" sz="2400" i="1">
                              <a:solidFill>
                                <a:srgbClr val="0070C0"/>
                              </a:solidFill>
                              <a:latin typeface="Cambria Math" charset="0"/>
                              <a:ea typeface="Courier" charset="0"/>
                              <a:cs typeface="Courier" charset="0"/>
                            </a:rPr>
                            <m:t>(</m:t>
                          </m:r>
                          <m:r>
                            <a:rPr lang="en-US" sz="2400" i="1">
                              <a:solidFill>
                                <a:srgbClr val="0070C0"/>
                              </a:solidFill>
                              <a:latin typeface="Cambria Math" charset="0"/>
                              <a:ea typeface="Courier" charset="0"/>
                              <a:cs typeface="Courier" charset="0"/>
                            </a:rPr>
                            <m:t>𝑖</m:t>
                          </m:r>
                          <m:r>
                            <a:rPr lang="en-US" sz="2400" i="1">
                              <a:solidFill>
                                <a:srgbClr val="0070C0"/>
                              </a:solidFill>
                              <a:latin typeface="Cambria Math" charset="0"/>
                              <a:ea typeface="Courier" charset="0"/>
                              <a:cs typeface="Courier" charset="0"/>
                            </a:rPr>
                            <m:t>)</m:t>
                          </m:r>
                        </m:sup>
                      </m:sSubSup>
                      <m:r>
                        <a:rPr lang="en-US" sz="2400" i="1">
                          <a:solidFill>
                            <a:srgbClr val="0070C0"/>
                          </a:solidFill>
                          <a:latin typeface="Cambria Math" charset="0"/>
                          <a:ea typeface="Courier" charset="0"/>
                          <a:cs typeface="Courier" charset="0"/>
                        </a:rPr>
                        <m:t>+</m:t>
                      </m:r>
                      <m:r>
                        <a:rPr lang="en-US" sz="2400" i="1">
                          <a:solidFill>
                            <a:srgbClr val="0070C0"/>
                          </a:solidFill>
                          <a:latin typeface="Cambria Math" charset="0"/>
                          <a:ea typeface="Courier" charset="0"/>
                          <a:cs typeface="Courier" charset="0"/>
                        </a:rPr>
                        <m:t>𝑏</m:t>
                      </m:r>
                    </m:oMath>
                  </a14:m>
                  <a:endParaRPr lang="en-US" sz="2400" dirty="0">
                    <a:solidFill>
                      <a:srgbClr val="0070C0"/>
                    </a:solidFill>
                    <a:latin typeface="Courier" charset="0"/>
                    <a:ea typeface="Courier" charset="0"/>
                    <a:cs typeface="Courier" charset="0"/>
                  </a:endParaRPr>
                </a:p>
                <a:p>
                  <a:endParaRPr lang="en-US" sz="2400" dirty="0">
                    <a:solidFill>
                      <a:srgbClr val="0070C0"/>
                    </a:solidFill>
                    <a:latin typeface="Courier" charset="0"/>
                    <a:ea typeface="Courier" charset="0"/>
                    <a:cs typeface="Courier"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854068" y="2609098"/>
                  <a:ext cx="3849900" cy="957203"/>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54067" y="3061946"/>
                  <a:ext cx="2898177" cy="464254"/>
                </a:xfrm>
                <a:prstGeom prst="rect">
                  <a:avLst/>
                </a:prstGeom>
                <a:noFill/>
              </p:spPr>
              <p:txBody>
                <a:bodyPr wrap="square" rtlCol="0">
                  <a:spAutoFit/>
                </a:bodyPr>
                <a:lstStyle/>
                <a:p>
                  <a14:m>
                    <m:oMath xmlns:m="http://schemas.openxmlformats.org/officeDocument/2006/math">
                      <m:sSup>
                        <m:sSupPr>
                          <m:ctrlPr>
                            <a:rPr lang="en-US" sz="2400" i="1" smtClean="0">
                              <a:solidFill>
                                <a:srgbClr val="0070C0"/>
                              </a:solidFill>
                              <a:latin typeface="Cambria Math" panose="02040503050406030204" pitchFamily="18" charset="0"/>
                              <a:ea typeface="Courier" charset="0"/>
                              <a:cs typeface="Courier" charset="0"/>
                            </a:rPr>
                          </m:ctrlPr>
                        </m:sSupPr>
                        <m:e>
                          <m:r>
                            <a:rPr lang="en-US" sz="2400" b="0" i="1" smtClean="0">
                              <a:solidFill>
                                <a:srgbClr val="0070C0"/>
                              </a:solidFill>
                              <a:latin typeface="Cambria Math" charset="0"/>
                              <a:ea typeface="Courier" charset="0"/>
                              <a:cs typeface="Courier" charset="0"/>
                            </a:rPr>
                            <m:t>𝑎</m:t>
                          </m:r>
                        </m:e>
                        <m:sup>
                          <m:r>
                            <a:rPr lang="en-US" sz="2400" i="1">
                              <a:solidFill>
                                <a:srgbClr val="0070C0"/>
                              </a:solidFill>
                              <a:latin typeface="Cambria Math" charset="0"/>
                              <a:ea typeface="Courier" charset="0"/>
                              <a:cs typeface="Courier" charset="0"/>
                            </a:rPr>
                            <m:t>(</m:t>
                          </m:r>
                          <m:r>
                            <a:rPr lang="en-US" sz="2400" i="1">
                              <a:solidFill>
                                <a:srgbClr val="0070C0"/>
                              </a:solidFill>
                              <a:latin typeface="Cambria Math" charset="0"/>
                              <a:ea typeface="Courier" charset="0"/>
                              <a:cs typeface="Courier" charset="0"/>
                            </a:rPr>
                            <m:t>𝑖</m:t>
                          </m:r>
                          <m:r>
                            <a:rPr lang="en-US" sz="2400" i="1">
                              <a:solidFill>
                                <a:srgbClr val="0070C0"/>
                              </a:solidFill>
                              <a:latin typeface="Cambria Math" charset="0"/>
                              <a:ea typeface="Courier" charset="0"/>
                              <a:cs typeface="Courier" charset="0"/>
                            </a:rPr>
                            <m:t>)</m:t>
                          </m:r>
                        </m:sup>
                      </m:sSup>
                    </m:oMath>
                  </a14:m>
                  <a:r>
                    <a:rPr lang="en-US" sz="2400" dirty="0">
                      <a:solidFill>
                        <a:srgbClr val="0070C0"/>
                      </a:solidFill>
                      <a:latin typeface="Courier" charset="0"/>
                      <a:ea typeface="Courier" charset="0"/>
                      <a:cs typeface="Courier" charset="0"/>
                    </a:rPr>
                    <a:t> = </a:t>
                  </a:r>
                  <a14:m>
                    <m:oMath xmlns:m="http://schemas.openxmlformats.org/officeDocument/2006/math">
                      <m:r>
                        <a:rPr lang="en-US" sz="2400" b="0" i="1" smtClean="0">
                          <a:solidFill>
                            <a:srgbClr val="0070C0"/>
                          </a:solidFill>
                          <a:latin typeface="Cambria Math" charset="0"/>
                          <a:ea typeface="Courier" charset="0"/>
                          <a:cs typeface="Courier" charset="0"/>
                        </a:rPr>
                        <m:t>𝜎</m:t>
                      </m:r>
                      <m:sSup>
                        <m:sSupPr>
                          <m:ctrlPr>
                            <a:rPr lang="en-US" sz="2400" i="1">
                              <a:solidFill>
                                <a:srgbClr val="0070C0"/>
                              </a:solidFill>
                              <a:latin typeface="Cambria Math" panose="02040503050406030204" pitchFamily="18" charset="0"/>
                              <a:ea typeface="Courier" charset="0"/>
                              <a:cs typeface="Courier" charset="0"/>
                            </a:rPr>
                          </m:ctrlPr>
                        </m:sSupPr>
                        <m:e>
                          <m:r>
                            <a:rPr lang="en-US" sz="2400" b="0" i="0" smtClean="0">
                              <a:solidFill>
                                <a:srgbClr val="0070C0"/>
                              </a:solidFill>
                              <a:latin typeface="Cambria Math" charset="0"/>
                              <a:ea typeface="Courier" charset="0"/>
                              <a:cs typeface="Courier" charset="0"/>
                            </a:rPr>
                            <m:t>(</m:t>
                          </m:r>
                          <m:r>
                            <a:rPr lang="en-US" sz="2400" b="0" i="1" smtClean="0">
                              <a:solidFill>
                                <a:srgbClr val="0070C0"/>
                              </a:solidFill>
                              <a:latin typeface="Cambria Math" charset="0"/>
                              <a:ea typeface="Courier" charset="0"/>
                              <a:cs typeface="Courier" charset="0"/>
                            </a:rPr>
                            <m:t>𝑧</m:t>
                          </m:r>
                        </m:e>
                        <m:sup>
                          <m:r>
                            <a:rPr lang="en-US" sz="2400" i="1">
                              <a:solidFill>
                                <a:srgbClr val="0070C0"/>
                              </a:solidFill>
                              <a:latin typeface="Cambria Math" charset="0"/>
                              <a:ea typeface="Courier" charset="0"/>
                              <a:cs typeface="Courier" charset="0"/>
                            </a:rPr>
                            <m:t>(</m:t>
                          </m:r>
                          <m:r>
                            <a:rPr lang="en-US" sz="2400" i="1">
                              <a:solidFill>
                                <a:srgbClr val="0070C0"/>
                              </a:solidFill>
                              <a:latin typeface="Cambria Math" charset="0"/>
                              <a:ea typeface="Courier" charset="0"/>
                              <a:cs typeface="Courier" charset="0"/>
                            </a:rPr>
                            <m:t>𝑖</m:t>
                          </m:r>
                          <m:r>
                            <a:rPr lang="en-US" sz="2400" i="1">
                              <a:solidFill>
                                <a:srgbClr val="0070C0"/>
                              </a:solidFill>
                              <a:latin typeface="Cambria Math" charset="0"/>
                              <a:ea typeface="Courier" charset="0"/>
                              <a:cs typeface="Courier" charset="0"/>
                            </a:rPr>
                            <m:t>)</m:t>
                          </m:r>
                        </m:sup>
                      </m:sSup>
                      <m:r>
                        <a:rPr lang="en-US" sz="2400" b="0" i="0" smtClean="0">
                          <a:solidFill>
                            <a:srgbClr val="0070C0"/>
                          </a:solidFill>
                          <a:latin typeface="Cambria Math" charset="0"/>
                          <a:ea typeface="Courier" charset="0"/>
                          <a:cs typeface="Courier" charset="0"/>
                        </a:rPr>
                        <m:t>)</m:t>
                      </m:r>
                    </m:oMath>
                  </a14:m>
                  <a:endParaRPr lang="en-US" sz="2400" dirty="0">
                    <a:solidFill>
                      <a:srgbClr val="0070C0"/>
                    </a:solidFill>
                    <a:latin typeface="Courier" charset="0"/>
                    <a:ea typeface="Courier" charset="0"/>
                    <a:cs typeface="Courier" charset="0"/>
                  </a:endParaRPr>
                </a:p>
                <a:p>
                  <a:endParaRPr lang="en-US" sz="2400" dirty="0">
                    <a:solidFill>
                      <a:srgbClr val="0070C0"/>
                    </a:solidFill>
                    <a:latin typeface="Courier" charset="0"/>
                    <a:ea typeface="Courier" charset="0"/>
                    <a:cs typeface="Courier"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854067" y="3061946"/>
                  <a:ext cx="2898177" cy="464254"/>
                </a:xfrm>
                <a:prstGeom prst="rect">
                  <a:avLst/>
                </a:prstGeom>
                <a:blipFill rotWithShape="0">
                  <a:blip r:embed="rId3"/>
                  <a:stretch>
                    <a:fillRect t="-6849" b="-383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54067" y="3514793"/>
                  <a:ext cx="8564535" cy="918500"/>
                </a:xfrm>
                <a:prstGeom prst="rect">
                  <a:avLst/>
                </a:prstGeom>
                <a:noFill/>
              </p:spPr>
              <p:txBody>
                <a:bodyPr wrap="square" rtlCol="0">
                  <a:spAutoFit/>
                </a:bodyPr>
                <a:lstStyle/>
                <a:p>
                  <a14:m>
                    <m:oMath xmlns:m="http://schemas.openxmlformats.org/officeDocument/2006/math">
                      <m:r>
                        <a:rPr lang="en-US" sz="2400" i="1" smtClean="0">
                          <a:solidFill>
                            <a:srgbClr val="0070C0"/>
                          </a:solidFill>
                          <a:latin typeface="Cambria Math" charset="0"/>
                          <a:ea typeface="Courier" charset="0"/>
                          <a:cs typeface="Courier" charset="0"/>
                        </a:rPr>
                        <m:t>𝐽</m:t>
                      </m:r>
                      <m:r>
                        <a:rPr lang="en-US" sz="2400" b="0" i="1" smtClean="0">
                          <a:solidFill>
                            <a:srgbClr val="0070C0"/>
                          </a:solidFill>
                          <a:latin typeface="Cambria Math" charset="0"/>
                          <a:ea typeface="Courier" charset="0"/>
                          <a:cs typeface="Courier" charset="0"/>
                        </a:rPr>
                        <m:t> </m:t>
                      </m:r>
                    </m:oMath>
                  </a14:m>
                  <a:r>
                    <a:rPr lang="en-US" sz="2400" dirty="0">
                      <a:solidFill>
                        <a:srgbClr val="0070C0"/>
                      </a:solidFill>
                      <a:latin typeface="Courier" charset="0"/>
                      <a:ea typeface="Courier" charset="0"/>
                      <a:cs typeface="Courier" charset="0"/>
                    </a:rPr>
                    <a:t>+= </a:t>
                  </a:r>
                  <a14:m>
                    <m:oMath xmlns:m="http://schemas.openxmlformats.org/officeDocument/2006/math">
                      <m:r>
                        <a:rPr lang="en-US" sz="2400" b="0" i="1" smtClean="0">
                          <a:solidFill>
                            <a:srgbClr val="0070C0"/>
                          </a:solidFill>
                          <a:latin typeface="Cambria Math" charset="0"/>
                          <a:ea typeface="Courier" charset="0"/>
                          <a:cs typeface="Courier" charset="0"/>
                        </a:rPr>
                        <m:t>−</m:t>
                      </m:r>
                      <m:d>
                        <m:dPr>
                          <m:begChr m:val="["/>
                          <m:endChr m:val="]"/>
                          <m:ctrlPr>
                            <a:rPr lang="mr-IN" sz="2400" b="0" i="1" smtClean="0">
                              <a:solidFill>
                                <a:srgbClr val="0070C0"/>
                              </a:solidFill>
                              <a:latin typeface="Cambria Math" panose="02040503050406030204" pitchFamily="18" charset="0"/>
                              <a:ea typeface="Courier" charset="0"/>
                              <a:cs typeface="Courier" charset="0"/>
                            </a:rPr>
                          </m:ctrlPr>
                        </m:dPr>
                        <m:e>
                          <m:sSup>
                            <m:sSupPr>
                              <m:ctrlPr>
                                <a:rPr lang="en-US" sz="2400" b="0" i="1" smtClean="0">
                                  <a:solidFill>
                                    <a:srgbClr val="0070C0"/>
                                  </a:solidFill>
                                  <a:latin typeface="Cambria Math" panose="02040503050406030204" pitchFamily="18" charset="0"/>
                                  <a:ea typeface="Courier" charset="0"/>
                                  <a:cs typeface="Courier" charset="0"/>
                                </a:rPr>
                              </m:ctrlPr>
                            </m:sSupPr>
                            <m:e>
                              <m:r>
                                <a:rPr lang="en-US" sz="2400" b="0" i="1" smtClean="0">
                                  <a:solidFill>
                                    <a:srgbClr val="0070C0"/>
                                  </a:solidFill>
                                  <a:latin typeface="Cambria Math" charset="0"/>
                                  <a:ea typeface="Courier" charset="0"/>
                                  <a:cs typeface="Courier" charset="0"/>
                                </a:rPr>
                                <m:t>𝑦</m:t>
                              </m:r>
                            </m:e>
                            <m:sup>
                              <m:r>
                                <a:rPr lang="en-US" sz="2400" b="0" i="1" smtClean="0">
                                  <a:solidFill>
                                    <a:srgbClr val="0070C0"/>
                                  </a:solidFill>
                                  <a:latin typeface="Cambria Math" charset="0"/>
                                  <a:ea typeface="Courier" charset="0"/>
                                  <a:cs typeface="Courier" charset="0"/>
                                </a:rPr>
                                <m:t>(</m:t>
                              </m:r>
                              <m:r>
                                <a:rPr lang="en-US" sz="2400" b="0" i="1" smtClean="0">
                                  <a:solidFill>
                                    <a:srgbClr val="0070C0"/>
                                  </a:solidFill>
                                  <a:latin typeface="Cambria Math" charset="0"/>
                                  <a:ea typeface="Courier" charset="0"/>
                                  <a:cs typeface="Courier" charset="0"/>
                                </a:rPr>
                                <m:t>𝑖</m:t>
                              </m:r>
                              <m:r>
                                <a:rPr lang="en-US" sz="2400" b="0" i="1" smtClean="0">
                                  <a:solidFill>
                                    <a:srgbClr val="0070C0"/>
                                  </a:solidFill>
                                  <a:latin typeface="Cambria Math" charset="0"/>
                                  <a:ea typeface="Courier" charset="0"/>
                                  <a:cs typeface="Courier" charset="0"/>
                                </a:rPr>
                                <m:t>)</m:t>
                              </m:r>
                            </m:sup>
                          </m:sSup>
                          <m:r>
                            <a:rPr lang="en-US" sz="2400" b="0" i="1" smtClean="0">
                              <a:solidFill>
                                <a:srgbClr val="0070C0"/>
                              </a:solidFill>
                              <a:latin typeface="Cambria Math" charset="0"/>
                              <a:ea typeface="Courier" charset="0"/>
                              <a:cs typeface="Courier" charset="0"/>
                            </a:rPr>
                            <m:t> </m:t>
                          </m:r>
                          <m:func>
                            <m:funcPr>
                              <m:ctrlPr>
                                <a:rPr lang="en-US" sz="2400" b="0" i="1" smtClean="0">
                                  <a:solidFill>
                                    <a:srgbClr val="0070C0"/>
                                  </a:solidFill>
                                  <a:latin typeface="Cambria Math" panose="02040503050406030204" pitchFamily="18" charset="0"/>
                                  <a:ea typeface="Courier" charset="0"/>
                                  <a:cs typeface="Courier" charset="0"/>
                                </a:rPr>
                              </m:ctrlPr>
                            </m:funcPr>
                            <m:fName>
                              <m:r>
                                <m:rPr>
                                  <m:sty m:val="p"/>
                                </m:rPr>
                                <a:rPr lang="en-US" sz="2400" b="0" i="0" smtClean="0">
                                  <a:solidFill>
                                    <a:srgbClr val="0070C0"/>
                                  </a:solidFill>
                                  <a:latin typeface="Cambria Math" charset="0"/>
                                  <a:ea typeface="Courier" charset="0"/>
                                  <a:cs typeface="Courier" charset="0"/>
                                </a:rPr>
                                <m:t>log</m:t>
                              </m:r>
                            </m:fName>
                            <m:e>
                              <m:sSup>
                                <m:sSupPr>
                                  <m:ctrlPr>
                                    <a:rPr lang="en-US" sz="2400" i="1">
                                      <a:solidFill>
                                        <a:srgbClr val="0070C0"/>
                                      </a:solidFill>
                                      <a:latin typeface="Cambria Math" panose="02040503050406030204" pitchFamily="18" charset="0"/>
                                      <a:ea typeface="Courier" charset="0"/>
                                      <a:cs typeface="Courier" charset="0"/>
                                    </a:rPr>
                                  </m:ctrlPr>
                                </m:sSupPr>
                                <m:e>
                                  <m:r>
                                    <a:rPr lang="en-US" sz="2400" b="0" i="1" smtClean="0">
                                      <a:solidFill>
                                        <a:srgbClr val="0070C0"/>
                                      </a:solidFill>
                                      <a:latin typeface="Cambria Math" panose="02040503050406030204" pitchFamily="18" charset="0"/>
                                      <a:ea typeface="Courier" charset="0"/>
                                      <a:cs typeface="Courier" charset="0"/>
                                    </a:rPr>
                                    <m:t>𝑎</m:t>
                                  </m:r>
                                </m:e>
                                <m:sup>
                                  <m:d>
                                    <m:dPr>
                                      <m:ctrlPr>
                                        <a:rPr lang="en-US" sz="2400" i="1">
                                          <a:solidFill>
                                            <a:srgbClr val="0070C0"/>
                                          </a:solidFill>
                                          <a:latin typeface="Cambria Math" panose="02040503050406030204" pitchFamily="18" charset="0"/>
                                          <a:ea typeface="Courier" charset="0"/>
                                          <a:cs typeface="Courier" charset="0"/>
                                        </a:rPr>
                                      </m:ctrlPr>
                                    </m:dPr>
                                    <m:e>
                                      <m:r>
                                        <a:rPr lang="en-US" sz="2400" i="1">
                                          <a:solidFill>
                                            <a:srgbClr val="0070C0"/>
                                          </a:solidFill>
                                          <a:latin typeface="Cambria Math" charset="0"/>
                                          <a:ea typeface="Courier" charset="0"/>
                                          <a:cs typeface="Courier" charset="0"/>
                                        </a:rPr>
                                        <m:t>𝑖</m:t>
                                      </m:r>
                                    </m:e>
                                  </m:d>
                                </m:sup>
                              </m:sSup>
                              <m:r>
                                <a:rPr lang="en-US" sz="2400" b="0" i="1" smtClean="0">
                                  <a:solidFill>
                                    <a:srgbClr val="0070C0"/>
                                  </a:solidFill>
                                  <a:latin typeface="Cambria Math" charset="0"/>
                                  <a:ea typeface="Courier" charset="0"/>
                                  <a:cs typeface="Courier" charset="0"/>
                                </a:rPr>
                                <m:t>+</m:t>
                              </m:r>
                              <m:r>
                                <a:rPr lang="en-US" sz="2400" i="0">
                                  <a:solidFill>
                                    <a:srgbClr val="0070C0"/>
                                  </a:solidFill>
                                  <a:latin typeface="Cambria Math" charset="0"/>
                                  <a:ea typeface="Courier" charset="0"/>
                                  <a:cs typeface="Courier" charset="0"/>
                                </a:rPr>
                                <m:t>(</m:t>
                              </m:r>
                              <m:sSup>
                                <m:sSupPr>
                                  <m:ctrlPr>
                                    <a:rPr lang="en-US" sz="2400" i="1">
                                      <a:solidFill>
                                        <a:srgbClr val="0070C0"/>
                                      </a:solidFill>
                                      <a:latin typeface="Cambria Math" panose="02040503050406030204" pitchFamily="18" charset="0"/>
                                      <a:ea typeface="Courier" charset="0"/>
                                      <a:cs typeface="Courier" charset="0"/>
                                    </a:rPr>
                                  </m:ctrlPr>
                                </m:sSupPr>
                                <m:e>
                                  <m:r>
                                    <a:rPr lang="en-US" sz="2400" i="1">
                                      <a:solidFill>
                                        <a:srgbClr val="0070C0"/>
                                      </a:solidFill>
                                      <a:latin typeface="Cambria Math" charset="0"/>
                                      <a:ea typeface="Courier" charset="0"/>
                                      <a:cs typeface="Courier" charset="0"/>
                                    </a:rPr>
                                    <m:t>1</m:t>
                                  </m:r>
                                  <m:r>
                                    <a:rPr lang="en-US" sz="2400" i="1">
                                      <a:solidFill>
                                        <a:srgbClr val="0070C0"/>
                                      </a:solidFill>
                                      <a:latin typeface="Cambria Math" charset="0"/>
                                      <a:ea typeface="Courier" charset="0"/>
                                      <a:cs typeface="Courier" charset="0"/>
                                    </a:rPr>
                                    <m:t>−</m:t>
                                  </m:r>
                                  <m:r>
                                    <a:rPr lang="en-US" sz="2400" b="0" i="1" smtClean="0">
                                      <a:solidFill>
                                        <a:srgbClr val="0070C0"/>
                                      </a:solidFill>
                                      <a:latin typeface="Cambria Math" charset="0"/>
                                      <a:ea typeface="Courier" charset="0"/>
                                      <a:cs typeface="Courier" charset="0"/>
                                    </a:rPr>
                                    <m:t>𝑦</m:t>
                                  </m:r>
                                </m:e>
                                <m:sup>
                                  <m:d>
                                    <m:dPr>
                                      <m:ctrlPr>
                                        <a:rPr lang="en-US" sz="2400" i="1">
                                          <a:solidFill>
                                            <a:srgbClr val="0070C0"/>
                                          </a:solidFill>
                                          <a:latin typeface="Cambria Math" panose="02040503050406030204" pitchFamily="18" charset="0"/>
                                          <a:ea typeface="Courier" charset="0"/>
                                          <a:cs typeface="Courier" charset="0"/>
                                        </a:rPr>
                                      </m:ctrlPr>
                                    </m:dPr>
                                    <m:e>
                                      <m:r>
                                        <a:rPr lang="en-US" sz="2400" i="1">
                                          <a:solidFill>
                                            <a:srgbClr val="0070C0"/>
                                          </a:solidFill>
                                          <a:latin typeface="Cambria Math" charset="0"/>
                                          <a:ea typeface="Courier" charset="0"/>
                                          <a:cs typeface="Courier" charset="0"/>
                                        </a:rPr>
                                        <m:t>𝑖</m:t>
                                      </m:r>
                                    </m:e>
                                  </m:d>
                                </m:sup>
                              </m:sSup>
                              <m:r>
                                <a:rPr lang="en-US" sz="2400" i="0">
                                  <a:solidFill>
                                    <a:srgbClr val="0070C0"/>
                                  </a:solidFill>
                                  <a:latin typeface="Cambria Math" charset="0"/>
                                  <a:ea typeface="Courier" charset="0"/>
                                  <a:cs typeface="Courier" charset="0"/>
                                </a:rPr>
                                <m:t>)</m:t>
                              </m:r>
                              <m:func>
                                <m:funcPr>
                                  <m:ctrlPr>
                                    <a:rPr lang="en-US" sz="2400" i="1">
                                      <a:solidFill>
                                        <a:srgbClr val="0070C0"/>
                                      </a:solidFill>
                                      <a:latin typeface="Cambria Math" panose="02040503050406030204" pitchFamily="18" charset="0"/>
                                      <a:ea typeface="Courier" charset="0"/>
                                      <a:cs typeface="Courier" charset="0"/>
                                    </a:rPr>
                                  </m:ctrlPr>
                                </m:funcPr>
                                <m:fName>
                                  <m:r>
                                    <m:rPr>
                                      <m:sty m:val="p"/>
                                    </m:rPr>
                                    <a:rPr lang="en-US" sz="2400" i="0">
                                      <a:solidFill>
                                        <a:srgbClr val="0070C0"/>
                                      </a:solidFill>
                                      <a:latin typeface="Cambria Math" charset="0"/>
                                      <a:ea typeface="Courier" charset="0"/>
                                      <a:cs typeface="Courier" charset="0"/>
                                    </a:rPr>
                                    <m:t>log</m:t>
                                  </m:r>
                                </m:fName>
                                <m:e>
                                  <m:r>
                                    <a:rPr lang="en-US" sz="2400" i="0">
                                      <a:solidFill>
                                        <a:srgbClr val="0070C0"/>
                                      </a:solidFill>
                                      <a:latin typeface="Cambria Math" charset="0"/>
                                      <a:ea typeface="Courier" charset="0"/>
                                      <a:cs typeface="Courier" charset="0"/>
                                    </a:rPr>
                                    <m:t>(</m:t>
                                  </m:r>
                                  <m:r>
                                    <a:rPr lang="en-US" sz="2400" i="1">
                                      <a:solidFill>
                                        <a:srgbClr val="0070C0"/>
                                      </a:solidFill>
                                      <a:latin typeface="Cambria Math" charset="0"/>
                                      <a:ea typeface="Courier" charset="0"/>
                                      <a:cs typeface="Courier" charset="0"/>
                                    </a:rPr>
                                    <m:t>1</m:t>
                                  </m:r>
                                  <m:r>
                                    <a:rPr lang="en-US" sz="2400" i="1">
                                      <a:solidFill>
                                        <a:srgbClr val="0070C0"/>
                                      </a:solidFill>
                                      <a:latin typeface="Cambria Math" charset="0"/>
                                      <a:ea typeface="Courier" charset="0"/>
                                      <a:cs typeface="Courier" charset="0"/>
                                    </a:rPr>
                                    <m:t> −</m:t>
                                  </m:r>
                                  <m:sSup>
                                    <m:sSupPr>
                                      <m:ctrlPr>
                                        <a:rPr lang="en-US" sz="2400" i="1">
                                          <a:solidFill>
                                            <a:srgbClr val="0070C0"/>
                                          </a:solidFill>
                                          <a:latin typeface="Cambria Math" panose="02040503050406030204" pitchFamily="18" charset="0"/>
                                          <a:ea typeface="Courier" charset="0"/>
                                          <a:cs typeface="Courier" charset="0"/>
                                        </a:rPr>
                                      </m:ctrlPr>
                                    </m:sSupPr>
                                    <m:e>
                                      <m:r>
                                        <a:rPr lang="en-US" sz="2400" b="0" i="1" smtClean="0">
                                          <a:solidFill>
                                            <a:srgbClr val="0070C0"/>
                                          </a:solidFill>
                                          <a:latin typeface="Cambria Math" panose="02040503050406030204" pitchFamily="18" charset="0"/>
                                          <a:ea typeface="Courier" charset="0"/>
                                          <a:cs typeface="Courier" charset="0"/>
                                        </a:rPr>
                                        <m:t>𝑎</m:t>
                                      </m:r>
                                    </m:e>
                                    <m:sup>
                                      <m:d>
                                        <m:dPr>
                                          <m:ctrlPr>
                                            <a:rPr lang="en-US" sz="2400" i="1">
                                              <a:solidFill>
                                                <a:srgbClr val="0070C0"/>
                                              </a:solidFill>
                                              <a:latin typeface="Cambria Math" panose="02040503050406030204" pitchFamily="18" charset="0"/>
                                              <a:ea typeface="Courier" charset="0"/>
                                              <a:cs typeface="Courier" charset="0"/>
                                            </a:rPr>
                                          </m:ctrlPr>
                                        </m:dPr>
                                        <m:e>
                                          <m:r>
                                            <a:rPr lang="en-US" sz="2400" i="1">
                                              <a:solidFill>
                                                <a:srgbClr val="0070C0"/>
                                              </a:solidFill>
                                              <a:latin typeface="Cambria Math" charset="0"/>
                                              <a:ea typeface="Courier" charset="0"/>
                                              <a:cs typeface="Courier" charset="0"/>
                                            </a:rPr>
                                            <m:t>𝑖</m:t>
                                          </m:r>
                                        </m:e>
                                      </m:d>
                                    </m:sup>
                                  </m:sSup>
                                  <m:r>
                                    <a:rPr lang="en-US" sz="2400" i="0">
                                      <a:solidFill>
                                        <a:srgbClr val="0070C0"/>
                                      </a:solidFill>
                                      <a:latin typeface="Cambria Math" charset="0"/>
                                      <a:ea typeface="Courier" charset="0"/>
                                      <a:cs typeface="Courier" charset="0"/>
                                    </a:rPr>
                                    <m:t>)</m:t>
                                  </m:r>
                                </m:e>
                              </m:func>
                            </m:e>
                          </m:func>
                        </m:e>
                      </m:d>
                    </m:oMath>
                  </a14:m>
                  <a:endParaRPr lang="en-US" sz="2400" dirty="0">
                    <a:solidFill>
                      <a:srgbClr val="0070C0"/>
                    </a:solidFill>
                    <a:latin typeface="Courier" charset="0"/>
                    <a:ea typeface="Courier" charset="0"/>
                    <a:cs typeface="Courier" charset="0"/>
                  </a:endParaRPr>
                </a:p>
                <a:p>
                  <a:endParaRPr lang="en-US" sz="2400" dirty="0">
                    <a:solidFill>
                      <a:srgbClr val="0070C0"/>
                    </a:solidFill>
                    <a:latin typeface="Courier" charset="0"/>
                    <a:ea typeface="Courier" charset="0"/>
                    <a:cs typeface="Courier"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54067" y="3514793"/>
                  <a:ext cx="8564535" cy="91850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854067" y="3925436"/>
                  <a:ext cx="3739893" cy="504736"/>
                </a:xfrm>
                <a:prstGeom prst="rect">
                  <a:avLst/>
                </a:prstGeom>
                <a:noFill/>
              </p:spPr>
              <p:txBody>
                <a:bodyPr wrap="square" rtlCol="0">
                  <a:spAutoFit/>
                </a:bodyPr>
                <a:lstStyle/>
                <a:p>
                  <a:r>
                    <a:rPr lang="en-US" sz="2400" dirty="0" smtClean="0">
                      <a:solidFill>
                        <a:srgbClr val="0070C0"/>
                      </a:solidFill>
                      <a:latin typeface="Courier" charset="0"/>
                      <a:ea typeface="Courier" charset="0"/>
                      <a:cs typeface="Courier" charset="0"/>
                    </a:rPr>
                    <a:t>d</a:t>
                  </a:r>
                  <a14:m>
                    <m:oMath xmlns:m="http://schemas.openxmlformats.org/officeDocument/2006/math">
                      <m:sSup>
                        <m:sSupPr>
                          <m:ctrlPr>
                            <a:rPr lang="en-US" sz="2400" i="1" smtClean="0">
                              <a:solidFill>
                                <a:srgbClr val="0070C0"/>
                              </a:solidFill>
                              <a:latin typeface="Cambria Math" panose="02040503050406030204" pitchFamily="18" charset="0"/>
                              <a:ea typeface="Courier" charset="0"/>
                              <a:cs typeface="Courier" charset="0"/>
                            </a:rPr>
                          </m:ctrlPr>
                        </m:sSupPr>
                        <m:e>
                          <m:r>
                            <a:rPr lang="en-US" sz="2400" i="1">
                              <a:solidFill>
                                <a:srgbClr val="0070C0"/>
                              </a:solidFill>
                              <a:latin typeface="Cambria Math" charset="0"/>
                              <a:ea typeface="Courier" charset="0"/>
                              <a:cs typeface="Courier" charset="0"/>
                            </a:rPr>
                            <m:t>𝑧</m:t>
                          </m:r>
                        </m:e>
                        <m:sup>
                          <m:r>
                            <a:rPr lang="en-US" sz="2400" i="1">
                              <a:solidFill>
                                <a:srgbClr val="0070C0"/>
                              </a:solidFill>
                              <a:latin typeface="Cambria Math" charset="0"/>
                              <a:ea typeface="Courier" charset="0"/>
                              <a:cs typeface="Courier" charset="0"/>
                            </a:rPr>
                            <m:t>(</m:t>
                          </m:r>
                          <m:r>
                            <a:rPr lang="en-US" sz="2400" i="1">
                              <a:solidFill>
                                <a:srgbClr val="0070C0"/>
                              </a:solidFill>
                              <a:latin typeface="Cambria Math" charset="0"/>
                              <a:ea typeface="Courier" charset="0"/>
                              <a:cs typeface="Courier" charset="0"/>
                            </a:rPr>
                            <m:t>𝑖</m:t>
                          </m:r>
                          <m:r>
                            <a:rPr lang="en-US" sz="2400" i="1">
                              <a:solidFill>
                                <a:srgbClr val="0070C0"/>
                              </a:solidFill>
                              <a:latin typeface="Cambria Math" charset="0"/>
                              <a:ea typeface="Courier" charset="0"/>
                              <a:cs typeface="Courier" charset="0"/>
                            </a:rPr>
                            <m:t>)</m:t>
                          </m:r>
                        </m:sup>
                      </m:sSup>
                    </m:oMath>
                  </a14:m>
                  <a:r>
                    <a:rPr lang="en-US" sz="2400" dirty="0">
                      <a:solidFill>
                        <a:srgbClr val="0070C0"/>
                      </a:solidFill>
                      <a:latin typeface="Courier" charset="0"/>
                      <a:ea typeface="Courier" charset="0"/>
                      <a:cs typeface="Courier" charset="0"/>
                    </a:rPr>
                    <a:t> = </a:t>
                  </a:r>
                  <a14:m>
                    <m:oMath xmlns:m="http://schemas.openxmlformats.org/officeDocument/2006/math">
                      <m:sSup>
                        <m:sSupPr>
                          <m:ctrlPr>
                            <a:rPr lang="en-US" sz="2400" i="1">
                              <a:solidFill>
                                <a:srgbClr val="0070C0"/>
                              </a:solidFill>
                              <a:latin typeface="Cambria Math" panose="02040503050406030204" pitchFamily="18" charset="0"/>
                              <a:ea typeface="Courier" charset="0"/>
                              <a:cs typeface="Courier" charset="0"/>
                            </a:rPr>
                          </m:ctrlPr>
                        </m:sSupPr>
                        <m:e>
                          <m:r>
                            <a:rPr lang="en-US" sz="2400" b="0" i="1" smtClean="0">
                              <a:solidFill>
                                <a:srgbClr val="0070C0"/>
                              </a:solidFill>
                              <a:latin typeface="Cambria Math" charset="0"/>
                              <a:ea typeface="Courier" charset="0"/>
                              <a:cs typeface="Courier" charset="0"/>
                            </a:rPr>
                            <m:t>𝑎</m:t>
                          </m:r>
                        </m:e>
                        <m:sup>
                          <m:r>
                            <a:rPr lang="en-US" sz="2400" b="0" i="1" smtClean="0">
                              <a:solidFill>
                                <a:srgbClr val="0070C0"/>
                              </a:solidFill>
                              <a:latin typeface="Cambria Math" charset="0"/>
                              <a:ea typeface="Courier" charset="0"/>
                              <a:cs typeface="Courier" charset="0"/>
                            </a:rPr>
                            <m:t>(</m:t>
                          </m:r>
                          <m:r>
                            <a:rPr lang="en-US" sz="2400" b="0" i="1" smtClean="0">
                              <a:solidFill>
                                <a:srgbClr val="0070C0"/>
                              </a:solidFill>
                              <a:latin typeface="Cambria Math" charset="0"/>
                              <a:ea typeface="Courier" charset="0"/>
                              <a:cs typeface="Courier" charset="0"/>
                            </a:rPr>
                            <m:t>𝑖</m:t>
                          </m:r>
                          <m:r>
                            <a:rPr lang="en-US" sz="2400" b="0" i="1" smtClean="0">
                              <a:solidFill>
                                <a:srgbClr val="0070C0"/>
                              </a:solidFill>
                              <a:latin typeface="Cambria Math" charset="0"/>
                              <a:ea typeface="Courier" charset="0"/>
                              <a:cs typeface="Courier" charset="0"/>
                            </a:rPr>
                            <m:t>)</m:t>
                          </m:r>
                        </m:sup>
                      </m:sSup>
                      <m:r>
                        <a:rPr lang="en-US" sz="2400" i="1" smtClean="0">
                          <a:solidFill>
                            <a:srgbClr val="0070C0"/>
                          </a:solidFill>
                          <a:latin typeface="Cambria Math" panose="02040503050406030204" pitchFamily="18" charset="0"/>
                          <a:ea typeface="Courier" charset="0"/>
                          <a:cs typeface="Courier" charset="0"/>
                        </a:rPr>
                        <m:t>−</m:t>
                      </m:r>
                      <m:sSup>
                        <m:sSupPr>
                          <m:ctrlPr>
                            <a:rPr lang="en-US" sz="2400" i="1">
                              <a:solidFill>
                                <a:srgbClr val="0070C0"/>
                              </a:solidFill>
                              <a:latin typeface="Cambria Math" panose="02040503050406030204" pitchFamily="18" charset="0"/>
                              <a:ea typeface="Courier" charset="0"/>
                              <a:cs typeface="Courier" charset="0"/>
                            </a:rPr>
                          </m:ctrlPr>
                        </m:sSupPr>
                        <m:e>
                          <m:r>
                            <a:rPr lang="en-US" sz="2400" b="0" i="1" smtClean="0">
                              <a:solidFill>
                                <a:srgbClr val="0070C0"/>
                              </a:solidFill>
                              <a:latin typeface="Cambria Math" panose="02040503050406030204" pitchFamily="18" charset="0"/>
                              <a:ea typeface="Courier" charset="0"/>
                              <a:cs typeface="Courier" charset="0"/>
                            </a:rPr>
                            <m:t>𝑦</m:t>
                          </m:r>
                        </m:e>
                        <m:sup>
                          <m:d>
                            <m:dPr>
                              <m:ctrlPr>
                                <a:rPr lang="en-US" sz="2400" i="1">
                                  <a:solidFill>
                                    <a:srgbClr val="0070C0"/>
                                  </a:solidFill>
                                  <a:latin typeface="Cambria Math" panose="02040503050406030204" pitchFamily="18" charset="0"/>
                                  <a:ea typeface="Courier" charset="0"/>
                                  <a:cs typeface="Courier" charset="0"/>
                                </a:rPr>
                              </m:ctrlPr>
                            </m:dPr>
                            <m:e>
                              <m:r>
                                <a:rPr lang="en-US" sz="2400" i="1">
                                  <a:solidFill>
                                    <a:srgbClr val="0070C0"/>
                                  </a:solidFill>
                                  <a:latin typeface="Cambria Math" charset="0"/>
                                  <a:ea typeface="Courier" charset="0"/>
                                  <a:cs typeface="Courier" charset="0"/>
                                </a:rPr>
                                <m:t>𝑖</m:t>
                              </m:r>
                            </m:e>
                          </m:d>
                        </m:sup>
                      </m:sSup>
                    </m:oMath>
                  </a14:m>
                  <a:endParaRPr lang="en-US" sz="2400" dirty="0">
                    <a:solidFill>
                      <a:srgbClr val="0070C0"/>
                    </a:solidFill>
                    <a:latin typeface="Courier" charset="0"/>
                    <a:ea typeface="Courier" charset="0"/>
                    <a:cs typeface="Courier"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54067" y="3925436"/>
                  <a:ext cx="3739893" cy="504736"/>
                </a:xfrm>
                <a:prstGeom prst="rect">
                  <a:avLst/>
                </a:prstGeom>
                <a:blipFill rotWithShape="0">
                  <a:blip r:embed="rId5"/>
                  <a:stretch>
                    <a:fillRect l="-2610" t="-3750" b="-2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854067" y="4378283"/>
                  <a:ext cx="4539562" cy="957203"/>
                </a:xfrm>
                <a:prstGeom prst="rect">
                  <a:avLst/>
                </a:prstGeom>
                <a:noFill/>
              </p:spPr>
              <p:txBody>
                <a:bodyPr wrap="square" rtlCol="0">
                  <a:spAutoFit/>
                </a:bodyPr>
                <a:lstStyle/>
                <a:p>
                  <a:r>
                    <a:rPr lang="en-US" sz="2400" dirty="0">
                      <a:solidFill>
                        <a:srgbClr val="0070C0"/>
                      </a:solidFill>
                      <a:latin typeface="Courier" charset="0"/>
                      <a:ea typeface="Courier" charset="0"/>
                      <a:cs typeface="Courier" charset="0"/>
                    </a:rPr>
                    <a:t>d</a:t>
                  </a:r>
                  <a14:m>
                    <m:oMath xmlns:m="http://schemas.openxmlformats.org/officeDocument/2006/math">
                      <m:sSup>
                        <m:sSupPr>
                          <m:ctrlPr>
                            <a:rPr lang="en-US" sz="2400" i="1" smtClean="0">
                              <a:solidFill>
                                <a:srgbClr val="0070C0"/>
                              </a:solidFill>
                              <a:latin typeface="Cambria Math" panose="02040503050406030204" pitchFamily="18" charset="0"/>
                              <a:ea typeface="Courier" charset="0"/>
                              <a:cs typeface="Courier" charset="0"/>
                            </a:rPr>
                          </m:ctrlPr>
                        </m:sSupPr>
                        <m:e>
                          <m:sSub>
                            <m:sSubPr>
                              <m:ctrlPr>
                                <a:rPr lang="en-US" sz="2400" i="1" smtClean="0">
                                  <a:solidFill>
                                    <a:srgbClr val="0070C0"/>
                                  </a:solidFill>
                                  <a:latin typeface="Cambria Math" panose="02040503050406030204" pitchFamily="18" charset="0"/>
                                  <a:ea typeface="Courier" charset="0"/>
                                  <a:cs typeface="Courier" charset="0"/>
                                </a:rPr>
                              </m:ctrlPr>
                            </m:sSubPr>
                            <m:e>
                              <m:r>
                                <a:rPr lang="en-US" sz="2400" i="1">
                                  <a:solidFill>
                                    <a:srgbClr val="0070C0"/>
                                  </a:solidFill>
                                  <a:latin typeface="Cambria Math" charset="0"/>
                                  <a:ea typeface="Courier" charset="0"/>
                                  <a:cs typeface="Courier" charset="0"/>
                                </a:rPr>
                                <m:t>𝑤</m:t>
                              </m:r>
                            </m:e>
                            <m:sub>
                              <m:r>
                                <a:rPr lang="en-US" sz="2400" i="1">
                                  <a:solidFill>
                                    <a:srgbClr val="0070C0"/>
                                  </a:solidFill>
                                  <a:latin typeface="Cambria Math" charset="0"/>
                                  <a:ea typeface="Courier" charset="0"/>
                                  <a:cs typeface="Courier" charset="0"/>
                                </a:rPr>
                                <m:t>1</m:t>
                              </m:r>
                            </m:sub>
                          </m:sSub>
                        </m:e>
                        <m:sup>
                          <m:r>
                            <a:rPr lang="en-US" sz="2400" b="0" i="1" smtClean="0">
                              <a:solidFill>
                                <a:srgbClr val="0070C0"/>
                              </a:solidFill>
                              <a:latin typeface="Cambria Math" panose="02040503050406030204" pitchFamily="18" charset="0"/>
                              <a:ea typeface="Courier" charset="0"/>
                              <a:cs typeface="Courier" charset="0"/>
                            </a:rPr>
                            <m:t> </m:t>
                          </m:r>
                        </m:sup>
                      </m:sSup>
                    </m:oMath>
                  </a14:m>
                  <a:r>
                    <a:rPr lang="en-US" sz="2400" dirty="0">
                      <a:solidFill>
                        <a:srgbClr val="0070C0"/>
                      </a:solidFill>
                      <a:latin typeface="Courier" charset="0"/>
                      <a:ea typeface="Courier" charset="0"/>
                      <a:cs typeface="Courier" charset="0"/>
                    </a:rPr>
                    <a:t>+= </a:t>
                  </a:r>
                  <a14:m>
                    <m:oMath xmlns:m="http://schemas.openxmlformats.org/officeDocument/2006/math">
                      <m:sSubSup>
                        <m:sSubSupPr>
                          <m:ctrlPr>
                            <a:rPr lang="en-US" sz="2400" i="1">
                              <a:solidFill>
                                <a:srgbClr val="0070C0"/>
                              </a:solidFill>
                              <a:latin typeface="Cambria Math" panose="02040503050406030204" pitchFamily="18" charset="0"/>
                              <a:ea typeface="Courier" charset="0"/>
                              <a:cs typeface="Courier" charset="0"/>
                            </a:rPr>
                          </m:ctrlPr>
                        </m:sSubSupPr>
                        <m:e>
                          <m:r>
                            <a:rPr lang="en-US" sz="2400" i="1">
                              <a:solidFill>
                                <a:srgbClr val="0070C0"/>
                              </a:solidFill>
                              <a:latin typeface="Cambria Math" charset="0"/>
                              <a:ea typeface="Courier" charset="0"/>
                              <a:cs typeface="Courier" charset="0"/>
                            </a:rPr>
                            <m:t>𝑥</m:t>
                          </m:r>
                        </m:e>
                        <m:sub>
                          <m:r>
                            <a:rPr lang="en-US" sz="2400" i="1">
                              <a:solidFill>
                                <a:srgbClr val="0070C0"/>
                              </a:solidFill>
                              <a:latin typeface="Cambria Math" charset="0"/>
                              <a:ea typeface="Courier" charset="0"/>
                              <a:cs typeface="Courier" charset="0"/>
                            </a:rPr>
                            <m:t>1</m:t>
                          </m:r>
                        </m:sub>
                        <m:sup>
                          <m:r>
                            <a:rPr lang="en-US" sz="2400" i="1">
                              <a:solidFill>
                                <a:srgbClr val="0070C0"/>
                              </a:solidFill>
                              <a:latin typeface="Cambria Math" charset="0"/>
                              <a:ea typeface="Courier" charset="0"/>
                              <a:cs typeface="Courier" charset="0"/>
                            </a:rPr>
                            <m:t>(</m:t>
                          </m:r>
                          <m:r>
                            <a:rPr lang="en-US" sz="2400" i="1">
                              <a:solidFill>
                                <a:srgbClr val="0070C0"/>
                              </a:solidFill>
                              <a:latin typeface="Cambria Math" charset="0"/>
                              <a:ea typeface="Courier" charset="0"/>
                              <a:cs typeface="Courier" charset="0"/>
                            </a:rPr>
                            <m:t>𝑖</m:t>
                          </m:r>
                          <m:r>
                            <a:rPr lang="en-US" sz="2400" i="1">
                              <a:solidFill>
                                <a:srgbClr val="0070C0"/>
                              </a:solidFill>
                              <a:latin typeface="Cambria Math" charset="0"/>
                              <a:ea typeface="Courier" charset="0"/>
                              <a:cs typeface="Courier" charset="0"/>
                            </a:rPr>
                            <m:t>)</m:t>
                          </m:r>
                        </m:sup>
                      </m:sSubSup>
                      <m:r>
                        <m:rPr>
                          <m:nor/>
                        </m:rPr>
                        <a:rPr lang="en-US" sz="2400" dirty="0">
                          <a:solidFill>
                            <a:srgbClr val="0070C0"/>
                          </a:solidFill>
                          <a:latin typeface="Courier" charset="0"/>
                          <a:ea typeface="Courier" charset="0"/>
                          <a:cs typeface="Courier" charset="0"/>
                        </a:rPr>
                        <m:t>d</m:t>
                      </m:r>
                      <m:sSup>
                        <m:sSupPr>
                          <m:ctrlPr>
                            <a:rPr lang="en-US" sz="2400" i="1">
                              <a:solidFill>
                                <a:srgbClr val="0070C0"/>
                              </a:solidFill>
                              <a:latin typeface="Cambria Math" panose="02040503050406030204" pitchFamily="18" charset="0"/>
                              <a:ea typeface="Courier" charset="0"/>
                              <a:cs typeface="Courier" charset="0"/>
                            </a:rPr>
                          </m:ctrlPr>
                        </m:sSupPr>
                        <m:e>
                          <m:r>
                            <a:rPr lang="en-US" sz="2400" b="0" i="1" smtClean="0">
                              <a:solidFill>
                                <a:srgbClr val="0070C0"/>
                              </a:solidFill>
                              <a:latin typeface="Cambria Math" charset="0"/>
                              <a:ea typeface="Courier" charset="0"/>
                              <a:cs typeface="Courier" charset="0"/>
                            </a:rPr>
                            <m:t>𝑧</m:t>
                          </m:r>
                        </m:e>
                        <m:sup>
                          <m:r>
                            <a:rPr lang="en-US" sz="2400" i="1">
                              <a:solidFill>
                                <a:srgbClr val="0070C0"/>
                              </a:solidFill>
                              <a:latin typeface="Cambria Math" charset="0"/>
                              <a:ea typeface="Courier" charset="0"/>
                              <a:cs typeface="Courier" charset="0"/>
                            </a:rPr>
                            <m:t>(</m:t>
                          </m:r>
                          <m:r>
                            <a:rPr lang="en-US" sz="2400" i="1">
                              <a:solidFill>
                                <a:srgbClr val="0070C0"/>
                              </a:solidFill>
                              <a:latin typeface="Cambria Math" charset="0"/>
                              <a:ea typeface="Courier" charset="0"/>
                              <a:cs typeface="Courier" charset="0"/>
                            </a:rPr>
                            <m:t>𝑖</m:t>
                          </m:r>
                          <m:r>
                            <a:rPr lang="en-US" sz="2400" i="1">
                              <a:solidFill>
                                <a:srgbClr val="0070C0"/>
                              </a:solidFill>
                              <a:latin typeface="Cambria Math" charset="0"/>
                              <a:ea typeface="Courier" charset="0"/>
                              <a:cs typeface="Courier" charset="0"/>
                            </a:rPr>
                            <m:t>)</m:t>
                          </m:r>
                        </m:sup>
                      </m:sSup>
                    </m:oMath>
                  </a14:m>
                  <a:endParaRPr lang="en-US" sz="2400" dirty="0">
                    <a:solidFill>
                      <a:srgbClr val="0070C0"/>
                    </a:solidFill>
                    <a:latin typeface="Courier" charset="0"/>
                    <a:ea typeface="Courier" charset="0"/>
                    <a:cs typeface="Courier" charset="0"/>
                  </a:endParaRPr>
                </a:p>
                <a:p>
                  <a:endParaRPr lang="en-US" sz="2400" dirty="0">
                    <a:solidFill>
                      <a:srgbClr val="0070C0"/>
                    </a:solidFill>
                    <a:latin typeface="Courier" charset="0"/>
                    <a:ea typeface="Courier" charset="0"/>
                    <a:cs typeface="Courier"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854067" y="4378283"/>
                  <a:ext cx="4539562" cy="957203"/>
                </a:xfrm>
                <a:prstGeom prst="rect">
                  <a:avLst/>
                </a:prstGeom>
                <a:blipFill>
                  <a:blip r:embed="rId6"/>
                  <a:stretch>
                    <a:fillRect l="-2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854066" y="4831130"/>
                  <a:ext cx="2898177" cy="957602"/>
                </a:xfrm>
                <a:prstGeom prst="rect">
                  <a:avLst/>
                </a:prstGeom>
                <a:noFill/>
              </p:spPr>
              <p:txBody>
                <a:bodyPr wrap="square" rtlCol="0">
                  <a:spAutoFit/>
                </a:bodyPr>
                <a:lstStyle/>
                <a:p>
                  <a:r>
                    <a:rPr lang="en-US" sz="2400" dirty="0">
                      <a:solidFill>
                        <a:srgbClr val="0070C0"/>
                      </a:solidFill>
                      <a:latin typeface="Courier" charset="0"/>
                      <a:ea typeface="Courier" charset="0"/>
                      <a:cs typeface="Courier" charset="0"/>
                    </a:rPr>
                    <a:t>d</a:t>
                  </a:r>
                  <a14:m>
                    <m:oMath xmlns:m="http://schemas.openxmlformats.org/officeDocument/2006/math">
                      <m:sSup>
                        <m:sSupPr>
                          <m:ctrlPr>
                            <a:rPr lang="en-US" sz="2400" i="1" smtClean="0">
                              <a:solidFill>
                                <a:srgbClr val="0070C0"/>
                              </a:solidFill>
                              <a:latin typeface="Cambria Math" panose="02040503050406030204" pitchFamily="18" charset="0"/>
                              <a:ea typeface="Courier" charset="0"/>
                              <a:cs typeface="Courier" charset="0"/>
                            </a:rPr>
                          </m:ctrlPr>
                        </m:sSupPr>
                        <m:e>
                          <m:sSub>
                            <m:sSubPr>
                              <m:ctrlPr>
                                <a:rPr lang="en-US" sz="2400" i="1" smtClean="0">
                                  <a:solidFill>
                                    <a:srgbClr val="0070C0"/>
                                  </a:solidFill>
                                  <a:latin typeface="Cambria Math" panose="02040503050406030204" pitchFamily="18" charset="0"/>
                                  <a:ea typeface="Courier" charset="0"/>
                                  <a:cs typeface="Courier" charset="0"/>
                                </a:rPr>
                              </m:ctrlPr>
                            </m:sSubPr>
                            <m:e>
                              <m:r>
                                <a:rPr lang="en-US" sz="2400" i="1">
                                  <a:solidFill>
                                    <a:srgbClr val="0070C0"/>
                                  </a:solidFill>
                                  <a:latin typeface="Cambria Math" charset="0"/>
                                  <a:ea typeface="Courier" charset="0"/>
                                  <a:cs typeface="Courier" charset="0"/>
                                </a:rPr>
                                <m:t>𝑤</m:t>
                              </m:r>
                            </m:e>
                            <m:sub>
                              <m:r>
                                <a:rPr lang="en-US" sz="2400" b="0" i="1" smtClean="0">
                                  <a:solidFill>
                                    <a:srgbClr val="0070C0"/>
                                  </a:solidFill>
                                  <a:latin typeface="Cambria Math" charset="0"/>
                                  <a:ea typeface="Courier" charset="0"/>
                                  <a:cs typeface="Courier" charset="0"/>
                                </a:rPr>
                                <m:t>2</m:t>
                              </m:r>
                            </m:sub>
                          </m:sSub>
                        </m:e>
                        <m:sup>
                          <m:r>
                            <a:rPr lang="en-US" sz="2400" b="0" i="1" smtClean="0">
                              <a:solidFill>
                                <a:srgbClr val="0070C0"/>
                              </a:solidFill>
                              <a:latin typeface="Cambria Math" panose="02040503050406030204" pitchFamily="18" charset="0"/>
                              <a:ea typeface="Courier" charset="0"/>
                              <a:cs typeface="Courier" charset="0"/>
                            </a:rPr>
                            <m:t> </m:t>
                          </m:r>
                        </m:sup>
                      </m:sSup>
                    </m:oMath>
                  </a14:m>
                  <a:r>
                    <a:rPr lang="en-US" sz="2400" dirty="0">
                      <a:solidFill>
                        <a:srgbClr val="0070C0"/>
                      </a:solidFill>
                      <a:latin typeface="Courier" charset="0"/>
                      <a:ea typeface="Courier" charset="0"/>
                      <a:cs typeface="Courier" charset="0"/>
                    </a:rPr>
                    <a:t>+= </a:t>
                  </a:r>
                  <a14:m>
                    <m:oMath xmlns:m="http://schemas.openxmlformats.org/officeDocument/2006/math">
                      <m:sSubSup>
                        <m:sSubSupPr>
                          <m:ctrlPr>
                            <a:rPr lang="en-US" sz="2400" i="1">
                              <a:solidFill>
                                <a:srgbClr val="0070C0"/>
                              </a:solidFill>
                              <a:latin typeface="Cambria Math" panose="02040503050406030204" pitchFamily="18" charset="0"/>
                              <a:ea typeface="Courier" charset="0"/>
                              <a:cs typeface="Courier" charset="0"/>
                            </a:rPr>
                          </m:ctrlPr>
                        </m:sSubSupPr>
                        <m:e>
                          <m:r>
                            <a:rPr lang="en-US" sz="2400" i="1">
                              <a:solidFill>
                                <a:srgbClr val="0070C0"/>
                              </a:solidFill>
                              <a:latin typeface="Cambria Math" charset="0"/>
                              <a:ea typeface="Courier" charset="0"/>
                              <a:cs typeface="Courier" charset="0"/>
                            </a:rPr>
                            <m:t>𝑥</m:t>
                          </m:r>
                        </m:e>
                        <m:sub>
                          <m:r>
                            <a:rPr lang="en-US" sz="2400" b="0" i="1" smtClean="0">
                              <a:solidFill>
                                <a:srgbClr val="0070C0"/>
                              </a:solidFill>
                              <a:latin typeface="Cambria Math" charset="0"/>
                              <a:ea typeface="Courier" charset="0"/>
                              <a:cs typeface="Courier" charset="0"/>
                            </a:rPr>
                            <m:t>2</m:t>
                          </m:r>
                        </m:sub>
                        <m:sup>
                          <m:r>
                            <a:rPr lang="en-US" sz="2400" i="1">
                              <a:solidFill>
                                <a:srgbClr val="0070C0"/>
                              </a:solidFill>
                              <a:latin typeface="Cambria Math" charset="0"/>
                              <a:ea typeface="Courier" charset="0"/>
                              <a:cs typeface="Courier" charset="0"/>
                            </a:rPr>
                            <m:t>(</m:t>
                          </m:r>
                          <m:r>
                            <a:rPr lang="en-US" sz="2400" i="1">
                              <a:solidFill>
                                <a:srgbClr val="0070C0"/>
                              </a:solidFill>
                              <a:latin typeface="Cambria Math" charset="0"/>
                              <a:ea typeface="Courier" charset="0"/>
                              <a:cs typeface="Courier" charset="0"/>
                            </a:rPr>
                            <m:t>𝑖</m:t>
                          </m:r>
                          <m:r>
                            <a:rPr lang="en-US" sz="2400" i="1">
                              <a:solidFill>
                                <a:srgbClr val="0070C0"/>
                              </a:solidFill>
                              <a:latin typeface="Cambria Math" charset="0"/>
                              <a:ea typeface="Courier" charset="0"/>
                              <a:cs typeface="Courier" charset="0"/>
                            </a:rPr>
                            <m:t>)</m:t>
                          </m:r>
                        </m:sup>
                      </m:sSubSup>
                      <m:r>
                        <m:rPr>
                          <m:nor/>
                        </m:rPr>
                        <a:rPr lang="en-US" sz="2400" dirty="0">
                          <a:solidFill>
                            <a:srgbClr val="0070C0"/>
                          </a:solidFill>
                          <a:latin typeface="Courier" charset="0"/>
                          <a:ea typeface="Courier" charset="0"/>
                          <a:cs typeface="Courier" charset="0"/>
                        </a:rPr>
                        <m:t>d</m:t>
                      </m:r>
                      <m:sSup>
                        <m:sSupPr>
                          <m:ctrlPr>
                            <a:rPr lang="en-US" sz="2400" i="1">
                              <a:solidFill>
                                <a:srgbClr val="0070C0"/>
                              </a:solidFill>
                              <a:latin typeface="Cambria Math" panose="02040503050406030204" pitchFamily="18" charset="0"/>
                              <a:ea typeface="Courier" charset="0"/>
                              <a:cs typeface="Courier" charset="0"/>
                            </a:rPr>
                          </m:ctrlPr>
                        </m:sSupPr>
                        <m:e>
                          <m:r>
                            <a:rPr lang="en-US" sz="2400" b="0" i="1" smtClean="0">
                              <a:solidFill>
                                <a:srgbClr val="0070C0"/>
                              </a:solidFill>
                              <a:latin typeface="Cambria Math" charset="0"/>
                              <a:ea typeface="Courier" charset="0"/>
                              <a:cs typeface="Courier" charset="0"/>
                            </a:rPr>
                            <m:t>𝑧</m:t>
                          </m:r>
                        </m:e>
                        <m:sup>
                          <m:r>
                            <a:rPr lang="en-US" sz="2400" i="1">
                              <a:solidFill>
                                <a:srgbClr val="0070C0"/>
                              </a:solidFill>
                              <a:latin typeface="Cambria Math" charset="0"/>
                              <a:ea typeface="Courier" charset="0"/>
                              <a:cs typeface="Courier" charset="0"/>
                            </a:rPr>
                            <m:t>(</m:t>
                          </m:r>
                          <m:r>
                            <a:rPr lang="en-US" sz="2400" i="1">
                              <a:solidFill>
                                <a:srgbClr val="0070C0"/>
                              </a:solidFill>
                              <a:latin typeface="Cambria Math" charset="0"/>
                              <a:ea typeface="Courier" charset="0"/>
                              <a:cs typeface="Courier" charset="0"/>
                            </a:rPr>
                            <m:t>𝑖</m:t>
                          </m:r>
                          <m:r>
                            <a:rPr lang="en-US" sz="2400" i="1">
                              <a:solidFill>
                                <a:srgbClr val="0070C0"/>
                              </a:solidFill>
                              <a:latin typeface="Cambria Math" charset="0"/>
                              <a:ea typeface="Courier" charset="0"/>
                              <a:cs typeface="Courier" charset="0"/>
                            </a:rPr>
                            <m:t>)</m:t>
                          </m:r>
                        </m:sup>
                      </m:sSup>
                    </m:oMath>
                  </a14:m>
                  <a:endParaRPr lang="en-US" sz="2400" dirty="0">
                    <a:solidFill>
                      <a:srgbClr val="0070C0"/>
                    </a:solidFill>
                    <a:latin typeface="Courier" charset="0"/>
                    <a:ea typeface="Courier" charset="0"/>
                    <a:cs typeface="Courier" charset="0"/>
                  </a:endParaRPr>
                </a:p>
                <a:p>
                  <a:endParaRPr lang="en-US" sz="2400" dirty="0">
                    <a:solidFill>
                      <a:srgbClr val="0070C0"/>
                    </a:solidFill>
                    <a:latin typeface="Courier" charset="0"/>
                    <a:ea typeface="Courier" charset="0"/>
                    <a:cs typeface="Courier"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54066" y="4831130"/>
                  <a:ext cx="2898177" cy="957602"/>
                </a:xfrm>
                <a:prstGeom prst="rect">
                  <a:avLst/>
                </a:prstGeom>
                <a:blipFill>
                  <a:blip r:embed="rId7"/>
                  <a:stretch>
                    <a:fillRect l="-3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854066" y="5283978"/>
                  <a:ext cx="2643860" cy="464254"/>
                </a:xfrm>
                <a:prstGeom prst="rect">
                  <a:avLst/>
                </a:prstGeom>
                <a:noFill/>
              </p:spPr>
              <p:txBody>
                <a:bodyPr wrap="square" rtlCol="0">
                  <a:spAutoFit/>
                </a:bodyPr>
                <a:lstStyle/>
                <a:p>
                  <a:r>
                    <a:rPr lang="en-US" sz="2400" dirty="0">
                      <a:solidFill>
                        <a:srgbClr val="0070C0"/>
                      </a:solidFill>
                      <a:latin typeface="Courier" charset="0"/>
                      <a:ea typeface="Courier" charset="0"/>
                      <a:cs typeface="Courier" charset="0"/>
                    </a:rPr>
                    <a:t>db += d</a:t>
                  </a:r>
                  <a14:m>
                    <m:oMath xmlns:m="http://schemas.openxmlformats.org/officeDocument/2006/math">
                      <m:sSup>
                        <m:sSupPr>
                          <m:ctrlPr>
                            <a:rPr lang="en-US" sz="2400" i="1">
                              <a:solidFill>
                                <a:srgbClr val="0070C0"/>
                              </a:solidFill>
                              <a:latin typeface="Cambria Math" panose="02040503050406030204" pitchFamily="18" charset="0"/>
                              <a:ea typeface="Courier" charset="0"/>
                              <a:cs typeface="Courier" charset="0"/>
                            </a:rPr>
                          </m:ctrlPr>
                        </m:sSupPr>
                        <m:e>
                          <m:r>
                            <a:rPr lang="en-US" sz="2400" i="1">
                              <a:solidFill>
                                <a:srgbClr val="0070C0"/>
                              </a:solidFill>
                              <a:latin typeface="Cambria Math" charset="0"/>
                              <a:ea typeface="Courier" charset="0"/>
                              <a:cs typeface="Courier" charset="0"/>
                            </a:rPr>
                            <m:t>𝑧</m:t>
                          </m:r>
                        </m:e>
                        <m:sup>
                          <m:r>
                            <a:rPr lang="en-US" sz="2400" i="1">
                              <a:solidFill>
                                <a:srgbClr val="0070C0"/>
                              </a:solidFill>
                              <a:latin typeface="Cambria Math" charset="0"/>
                              <a:ea typeface="Courier" charset="0"/>
                              <a:cs typeface="Courier" charset="0"/>
                            </a:rPr>
                            <m:t>(</m:t>
                          </m:r>
                          <m:r>
                            <a:rPr lang="en-US" sz="2400" i="1">
                              <a:solidFill>
                                <a:srgbClr val="0070C0"/>
                              </a:solidFill>
                              <a:latin typeface="Cambria Math" charset="0"/>
                              <a:ea typeface="Courier" charset="0"/>
                              <a:cs typeface="Courier" charset="0"/>
                            </a:rPr>
                            <m:t>𝑖</m:t>
                          </m:r>
                          <m:r>
                            <a:rPr lang="en-US" sz="2400" i="1">
                              <a:solidFill>
                                <a:srgbClr val="0070C0"/>
                              </a:solidFill>
                              <a:latin typeface="Cambria Math" charset="0"/>
                              <a:ea typeface="Courier" charset="0"/>
                              <a:cs typeface="Courier" charset="0"/>
                            </a:rPr>
                            <m:t>)</m:t>
                          </m:r>
                        </m:sup>
                      </m:sSup>
                    </m:oMath>
                  </a14:m>
                  <a:endParaRPr lang="en-US" sz="2400" dirty="0">
                    <a:latin typeface="Century Schoolbook" charset="0"/>
                    <a:ea typeface="Century Schoolbook" charset="0"/>
                    <a:cs typeface="Century Schoolbook"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854066" y="5283978"/>
                  <a:ext cx="2643860" cy="464254"/>
                </a:xfrm>
                <a:prstGeom prst="rect">
                  <a:avLst/>
                </a:prstGeom>
                <a:blipFill rotWithShape="0">
                  <a:blip r:embed="rId8"/>
                  <a:stretch>
                    <a:fillRect l="-3456" t="-6849" b="-383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05954" y="5736826"/>
                  <a:ext cx="8322429" cy="461664"/>
                </a:xfrm>
                <a:prstGeom prst="rect">
                  <a:avLst/>
                </a:prstGeom>
                <a:noFill/>
              </p:spPr>
              <p:txBody>
                <a:bodyPr wrap="square" rtlCol="0">
                  <a:spAutoFit/>
                </a:bodyPr>
                <a:lstStyle/>
                <a:p>
                  <a:r>
                    <a:rPr lang="en-US" sz="2400" dirty="0">
                      <a:solidFill>
                        <a:srgbClr val="0070C0"/>
                      </a:solidFill>
                      <a:latin typeface="Courier" charset="0"/>
                      <a:ea typeface="Courier" charset="0"/>
                      <a:cs typeface="Courier" charset="0"/>
                    </a:rPr>
                    <a:t>J = J/m, d</a:t>
                  </a:r>
                  <a14:m>
                    <m:oMath xmlns:m="http://schemas.openxmlformats.org/officeDocument/2006/math">
                      <m:sSub>
                        <m:sSubPr>
                          <m:ctrlPr>
                            <a:rPr lang="en-US" sz="2400" i="1">
                              <a:solidFill>
                                <a:srgbClr val="0070C0"/>
                              </a:solidFill>
                              <a:latin typeface="Cambria Math" panose="02040503050406030204" pitchFamily="18" charset="0"/>
                              <a:ea typeface="Courier" charset="0"/>
                              <a:cs typeface="Courier" charset="0"/>
                            </a:rPr>
                          </m:ctrlPr>
                        </m:sSubPr>
                        <m:e>
                          <m:r>
                            <a:rPr lang="en-US" sz="2400" b="0" i="1">
                              <a:solidFill>
                                <a:srgbClr val="0070C0"/>
                              </a:solidFill>
                              <a:latin typeface="Cambria Math" charset="0"/>
                              <a:ea typeface="Courier" charset="0"/>
                              <a:cs typeface="Courier" charset="0"/>
                            </a:rPr>
                            <m:t>𝑤</m:t>
                          </m:r>
                        </m:e>
                        <m:sub>
                          <m:r>
                            <a:rPr lang="en-US" sz="2400" b="0" i="1">
                              <a:solidFill>
                                <a:srgbClr val="0070C0"/>
                              </a:solidFill>
                              <a:latin typeface="Cambria Math" charset="0"/>
                              <a:ea typeface="Courier" charset="0"/>
                              <a:cs typeface="Courier" charset="0"/>
                            </a:rPr>
                            <m:t>1</m:t>
                          </m:r>
                        </m:sub>
                      </m:sSub>
                    </m:oMath>
                  </a14:m>
                  <a:r>
                    <a:rPr lang="en-US" sz="2400" dirty="0">
                      <a:solidFill>
                        <a:srgbClr val="0070C0"/>
                      </a:solidFill>
                      <a:latin typeface="Courier" charset="0"/>
                      <a:ea typeface="Courier" charset="0"/>
                      <a:cs typeface="Courier" charset="0"/>
                    </a:rPr>
                    <a:t> = d</a:t>
                  </a:r>
                  <a14:m>
                    <m:oMath xmlns:m="http://schemas.openxmlformats.org/officeDocument/2006/math">
                      <m:sSub>
                        <m:sSubPr>
                          <m:ctrlPr>
                            <a:rPr lang="en-US" sz="2400" i="1">
                              <a:solidFill>
                                <a:srgbClr val="0070C0"/>
                              </a:solidFill>
                              <a:latin typeface="Cambria Math" panose="02040503050406030204" pitchFamily="18" charset="0"/>
                              <a:ea typeface="Courier" charset="0"/>
                              <a:cs typeface="Courier" charset="0"/>
                            </a:rPr>
                          </m:ctrlPr>
                        </m:sSubPr>
                        <m:e>
                          <m:r>
                            <a:rPr lang="en-US" sz="2400" b="0" i="1">
                              <a:solidFill>
                                <a:srgbClr val="0070C0"/>
                              </a:solidFill>
                              <a:latin typeface="Cambria Math" charset="0"/>
                              <a:ea typeface="Courier" charset="0"/>
                              <a:cs typeface="Courier" charset="0"/>
                            </a:rPr>
                            <m:t>𝑤</m:t>
                          </m:r>
                        </m:e>
                        <m:sub>
                          <m:r>
                            <a:rPr lang="en-US" sz="2400" b="0" i="1">
                              <a:solidFill>
                                <a:srgbClr val="0070C0"/>
                              </a:solidFill>
                              <a:latin typeface="Cambria Math" charset="0"/>
                              <a:ea typeface="Courier" charset="0"/>
                              <a:cs typeface="Courier" charset="0"/>
                            </a:rPr>
                            <m:t>1</m:t>
                          </m:r>
                        </m:sub>
                      </m:sSub>
                    </m:oMath>
                  </a14:m>
                  <a:r>
                    <a:rPr lang="en-US" sz="2400" dirty="0">
                      <a:solidFill>
                        <a:srgbClr val="0070C0"/>
                      </a:solidFill>
                      <a:latin typeface="Courier" charset="0"/>
                      <a:ea typeface="Courier" charset="0"/>
                      <a:cs typeface="Courier" charset="0"/>
                    </a:rPr>
                    <a:t>/m, d</a:t>
                  </a:r>
                  <a14:m>
                    <m:oMath xmlns:m="http://schemas.openxmlformats.org/officeDocument/2006/math">
                      <m:sSub>
                        <m:sSubPr>
                          <m:ctrlPr>
                            <a:rPr lang="en-US" sz="2400" i="1">
                              <a:solidFill>
                                <a:srgbClr val="0070C0"/>
                              </a:solidFill>
                              <a:latin typeface="Cambria Math" panose="02040503050406030204" pitchFamily="18" charset="0"/>
                              <a:ea typeface="Courier" charset="0"/>
                              <a:cs typeface="Courier" charset="0"/>
                            </a:rPr>
                          </m:ctrlPr>
                        </m:sSubPr>
                        <m:e>
                          <m:r>
                            <a:rPr lang="en-US" sz="2400" b="0" i="1">
                              <a:solidFill>
                                <a:srgbClr val="0070C0"/>
                              </a:solidFill>
                              <a:latin typeface="Cambria Math" charset="0"/>
                              <a:ea typeface="Courier" charset="0"/>
                              <a:cs typeface="Courier" charset="0"/>
                            </a:rPr>
                            <m:t>𝑤</m:t>
                          </m:r>
                        </m:e>
                        <m:sub>
                          <m:r>
                            <a:rPr lang="en-US" sz="2400" b="0" i="1" smtClean="0">
                              <a:solidFill>
                                <a:srgbClr val="0070C0"/>
                              </a:solidFill>
                              <a:latin typeface="Cambria Math" charset="0"/>
                              <a:ea typeface="Courier" charset="0"/>
                              <a:cs typeface="Courier" charset="0"/>
                            </a:rPr>
                            <m:t>2</m:t>
                          </m:r>
                        </m:sub>
                      </m:sSub>
                    </m:oMath>
                  </a14:m>
                  <a:r>
                    <a:rPr lang="en-US" sz="2400" dirty="0">
                      <a:solidFill>
                        <a:srgbClr val="0070C0"/>
                      </a:solidFill>
                      <a:latin typeface="Courier" charset="0"/>
                      <a:ea typeface="Courier" charset="0"/>
                      <a:cs typeface="Courier" charset="0"/>
                    </a:rPr>
                    <a:t> = d</a:t>
                  </a:r>
                  <a14:m>
                    <m:oMath xmlns:m="http://schemas.openxmlformats.org/officeDocument/2006/math">
                      <m:sSub>
                        <m:sSubPr>
                          <m:ctrlPr>
                            <a:rPr lang="en-US" sz="2400" i="1">
                              <a:solidFill>
                                <a:srgbClr val="0070C0"/>
                              </a:solidFill>
                              <a:latin typeface="Cambria Math" panose="02040503050406030204" pitchFamily="18" charset="0"/>
                              <a:ea typeface="Courier" charset="0"/>
                              <a:cs typeface="Courier" charset="0"/>
                            </a:rPr>
                          </m:ctrlPr>
                        </m:sSubPr>
                        <m:e>
                          <m:r>
                            <a:rPr lang="en-US" sz="2400" b="0" i="1">
                              <a:solidFill>
                                <a:srgbClr val="0070C0"/>
                              </a:solidFill>
                              <a:latin typeface="Cambria Math" charset="0"/>
                              <a:ea typeface="Courier" charset="0"/>
                              <a:cs typeface="Courier" charset="0"/>
                            </a:rPr>
                            <m:t>𝑤</m:t>
                          </m:r>
                        </m:e>
                        <m:sub>
                          <m:r>
                            <a:rPr lang="en-US" sz="2400" b="0" i="1" smtClean="0">
                              <a:solidFill>
                                <a:srgbClr val="0070C0"/>
                              </a:solidFill>
                              <a:latin typeface="Cambria Math" charset="0"/>
                              <a:ea typeface="Courier" charset="0"/>
                              <a:cs typeface="Courier" charset="0"/>
                            </a:rPr>
                            <m:t>2</m:t>
                          </m:r>
                        </m:sub>
                      </m:sSub>
                    </m:oMath>
                  </a14:m>
                  <a:r>
                    <a:rPr lang="en-US" sz="2400" dirty="0">
                      <a:solidFill>
                        <a:srgbClr val="0070C0"/>
                      </a:solidFill>
                      <a:latin typeface="Courier" charset="0"/>
                      <a:ea typeface="Courier" charset="0"/>
                      <a:cs typeface="Courier" charset="0"/>
                    </a:rPr>
                    <a:t>/m, db = db/m </a:t>
                  </a:r>
                </a:p>
              </p:txBody>
            </p:sp>
          </mc:Choice>
          <mc:Fallback xmlns="">
            <p:sp>
              <p:nvSpPr>
                <p:cNvPr id="27" name="TextBox 26"/>
                <p:cNvSpPr txBox="1">
                  <a:spLocks noRot="1" noChangeAspect="1" noMove="1" noResize="1" noEditPoints="1" noAdjustHandles="1" noChangeArrowheads="1" noChangeShapeType="1" noTextEdit="1"/>
                </p:cNvSpPr>
                <p:nvPr/>
              </p:nvSpPr>
              <p:spPr>
                <a:xfrm>
                  <a:off x="105954" y="5736826"/>
                  <a:ext cx="8322429" cy="461664"/>
                </a:xfrm>
                <a:prstGeom prst="rect">
                  <a:avLst/>
                </a:prstGeom>
                <a:blipFill rotWithShape="0">
                  <a:blip r:embed="rId9"/>
                  <a:stretch>
                    <a:fillRect l="-1172" t="-10959" r="-1319" b="-34247"/>
                  </a:stretch>
                </a:blipFill>
              </p:spPr>
              <p:txBody>
                <a:bodyPr/>
                <a:lstStyle/>
                <a:p>
                  <a:r>
                    <a:rPr lang="en-US">
                      <a:noFill/>
                    </a:rPr>
                    <a:t> </a:t>
                  </a:r>
                </a:p>
              </p:txBody>
            </p:sp>
          </mc:Fallback>
        </mc:AlternateContent>
      </p:grpSp>
    </p:spTree>
    <p:extLst>
      <p:ext uri="{BB962C8B-B14F-4D97-AF65-F5344CB8AC3E}">
        <p14:creationId xmlns:p14="http://schemas.microsoft.com/office/powerpoint/2010/main" val="40947570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2830"/>
            <a:ext cx="6605516" cy="646331"/>
          </a:xfrm>
          <a:prstGeom prst="rect">
            <a:avLst/>
          </a:prstGeom>
          <a:noFill/>
        </p:spPr>
        <p:txBody>
          <a:bodyPr wrap="square" rtlCol="0">
            <a:spAutoFit/>
          </a:bodyPr>
          <a:lstStyle/>
          <a:p>
            <a:r>
              <a:rPr lang="en-US" sz="3600" b="1" dirty="0" smtClean="0">
                <a:latin typeface="Times New Roman" panose="02020603050405020304" pitchFamily="18" charset="0"/>
                <a:cs typeface="Times New Roman" panose="02020603050405020304" pitchFamily="18" charset="0"/>
              </a:rPr>
              <a:t>Mean Absolute Error</a:t>
            </a:r>
            <a:endParaRPr lang="en-US"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3935816" y="1761639"/>
                <a:ext cx="3863878" cy="81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𝑀𝑒𝑎𝑛𝐴𝑏𝑠𝑜𝑙𝑢𝑡𝑒𝐸𝑟𝑟𝑜𝑟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935816" y="1761639"/>
                <a:ext cx="3863878" cy="810222"/>
              </a:xfrm>
              <a:prstGeom prst="rect">
                <a:avLst/>
              </a:prstGeom>
              <a:blipFill rotWithShape="0">
                <a:blip r:embed="rId2"/>
                <a:stretch>
                  <a:fillRect/>
                </a:stretch>
              </a:blipFill>
            </p:spPr>
            <p:txBody>
              <a:bodyPr/>
              <a:lstStyle/>
              <a:p>
                <a:r>
                  <a:rPr lang="en-US">
                    <a:noFill/>
                  </a:rPr>
                  <a:t> </a:t>
                </a:r>
              </a:p>
            </p:txBody>
          </p:sp>
        </mc:Fallback>
      </mc:AlternateContent>
      <p:sp>
        <p:nvSpPr>
          <p:cNvPr id="5" name="TextBox 4"/>
          <p:cNvSpPr txBox="1"/>
          <p:nvPr/>
        </p:nvSpPr>
        <p:spPr>
          <a:xfrm>
            <a:off x="0" y="3564340"/>
            <a:ext cx="6605516" cy="646331"/>
          </a:xfrm>
          <a:prstGeom prst="rect">
            <a:avLst/>
          </a:prstGeom>
          <a:noFill/>
        </p:spPr>
        <p:txBody>
          <a:bodyPr wrap="square" rtlCol="0">
            <a:spAutoFit/>
          </a:bodyPr>
          <a:lstStyle/>
          <a:p>
            <a:r>
              <a:rPr lang="en-US" sz="3600" b="1" dirty="0" smtClean="0">
                <a:latin typeface="Times New Roman" panose="02020603050405020304" pitchFamily="18" charset="0"/>
                <a:cs typeface="Times New Roman" panose="02020603050405020304" pitchFamily="18" charset="0"/>
              </a:rPr>
              <a:t>Mean Squared Error</a:t>
            </a:r>
            <a:endParaRPr lang="en-US" sz="3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p:cNvSpPr txBox="1"/>
              <p:nvPr/>
            </p:nvSpPr>
            <p:spPr>
              <a:xfrm>
                <a:off x="3302758" y="4878964"/>
                <a:ext cx="5129994" cy="8102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𝑀𝑒𝑎𝑛𝑆𝑞𝑢𝑎𝑟𝑒𝑑𝐸𝑟𝑟𝑜𝑟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𝑗</m:t>
                              </m:r>
                            </m:sub>
                          </m:sSub>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2</m:t>
                          </m:r>
                        </m:sup>
                      </m:sSup>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302758" y="4878964"/>
                <a:ext cx="5129994" cy="810222"/>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726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08113"/>
            <a:ext cx="9144000" cy="2387600"/>
          </a:xfrm>
        </p:spPr>
        <p:txBody>
          <a:bodyPr/>
          <a:lstStyle/>
          <a:p>
            <a:r>
              <a:rPr lang="en-US" dirty="0" smtClean="0">
                <a:latin typeface="Times New Roman" panose="02020603050405020304" pitchFamily="18" charset="0"/>
                <a:cs typeface="Times New Roman" panose="02020603050405020304" pitchFamily="18" charset="0"/>
              </a:rPr>
              <a:t>Imbalance dataset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21288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836" y="380407"/>
            <a:ext cx="10515600" cy="1325563"/>
          </a:xfrm>
        </p:spPr>
        <p:txBody>
          <a:bodyPr>
            <a:normAutofit/>
          </a:bodyPr>
          <a:lstStyle/>
          <a:p>
            <a:r>
              <a:rPr lang="en-US" sz="3600" dirty="0" smtClean="0">
                <a:latin typeface="Times New Roman" panose="02020603050405020304" pitchFamily="18" charset="0"/>
                <a:cs typeface="Times New Roman" panose="02020603050405020304" pitchFamily="18" charset="0"/>
              </a:rPr>
              <a:t>How to tackle </a:t>
            </a:r>
            <a:r>
              <a:rPr lang="en-US" sz="3600" dirty="0">
                <a:latin typeface="Times New Roman" panose="02020603050405020304" pitchFamily="18" charset="0"/>
                <a:cs typeface="Times New Roman" panose="02020603050405020304" pitchFamily="18" charset="0"/>
              </a:rPr>
              <a:t>I</a:t>
            </a:r>
            <a:r>
              <a:rPr lang="en-US" sz="3600" dirty="0" smtClean="0">
                <a:latin typeface="Times New Roman" panose="02020603050405020304" pitchFamily="18" charset="0"/>
                <a:cs typeface="Times New Roman" panose="02020603050405020304" pitchFamily="18" charset="0"/>
              </a:rPr>
              <a:t>mbalance datasets</a:t>
            </a:r>
            <a:endParaRPr lang="en-US" sz="36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892791" y="1705970"/>
            <a:ext cx="714574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Collect more data</a:t>
            </a:r>
          </a:p>
        </p:txBody>
      </p:sp>
      <p:sp>
        <p:nvSpPr>
          <p:cNvPr id="6" name="TextBox 5"/>
          <p:cNvSpPr txBox="1"/>
          <p:nvPr/>
        </p:nvSpPr>
        <p:spPr>
          <a:xfrm>
            <a:off x="892791" y="3262365"/>
            <a:ext cx="7145740" cy="461665"/>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2400">
                <a:latin typeface="Times New Roman" panose="02020603050405020304" pitchFamily="18" charset="0"/>
                <a:cs typeface="Times New Roman" panose="02020603050405020304" pitchFamily="18" charset="0"/>
              </a:defRPr>
            </a:lvl1pPr>
          </a:lstStyle>
          <a:p>
            <a:r>
              <a:rPr lang="en-US" dirty="0"/>
              <a:t>Change your performance Metric</a:t>
            </a:r>
          </a:p>
        </p:txBody>
      </p:sp>
      <p:sp>
        <p:nvSpPr>
          <p:cNvPr id="7" name="Rectangle 6"/>
          <p:cNvSpPr/>
          <p:nvPr/>
        </p:nvSpPr>
        <p:spPr>
          <a:xfrm>
            <a:off x="892791" y="4587927"/>
            <a:ext cx="3996607" cy="461665"/>
          </a:xfrm>
          <a:prstGeom prst="rect">
            <a:avLst/>
          </a:prstGeom>
        </p:spPr>
        <p:txBody>
          <a:bodyPr wrap="none">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Generate Synthetic Samples</a:t>
            </a:r>
          </a:p>
        </p:txBody>
      </p:sp>
    </p:spTree>
    <p:extLst>
      <p:ext uri="{BB962C8B-B14F-4D97-AF65-F5344CB8AC3E}">
        <p14:creationId xmlns:p14="http://schemas.microsoft.com/office/powerpoint/2010/main" val="276028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1975" y="1731995"/>
            <a:ext cx="714574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Resample your dataset</a:t>
            </a:r>
            <a:endParaRPr lang="en-US" sz="2400" dirty="0">
              <a:latin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701723" y="4064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Times New Roman" panose="02020603050405020304" pitchFamily="18" charset="0"/>
                <a:cs typeface="Times New Roman" panose="02020603050405020304" pitchFamily="18" charset="0"/>
              </a:rPr>
              <a:t>How to tackle Imbalance datasets</a:t>
            </a:r>
            <a:endParaRPr lang="en-US" sz="36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402308" y="4653161"/>
            <a:ext cx="714574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Under-sampling</a:t>
            </a:r>
            <a:endParaRPr lang="en-US" sz="24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402308" y="2499090"/>
            <a:ext cx="714574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Over-sampling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612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0087" y="1692322"/>
            <a:ext cx="714574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Try Penalized Models</a:t>
            </a:r>
            <a:endParaRPr lang="en-US" sz="2400" dirty="0">
              <a:latin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688074" y="1942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Times New Roman" panose="02020603050405020304" pitchFamily="18" charset="0"/>
                <a:cs typeface="Times New Roman" panose="02020603050405020304" pitchFamily="18" charset="0"/>
              </a:rPr>
              <a:t>How to tackle Imbalance datasets</a:t>
            </a:r>
            <a:endParaRPr lang="en-US" sz="36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402308" y="3305858"/>
            <a:ext cx="714574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You cannot change dataset</a:t>
            </a:r>
            <a:endParaRPr lang="en-US" sz="24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402308" y="2499090"/>
            <a:ext cx="714574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You cannot change algorithm</a:t>
            </a:r>
            <a:endParaRPr lang="en-US" sz="2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1402308" y="4112626"/>
            <a:ext cx="7145740"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Resampling has no effect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697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22400"/>
            <a:ext cx="9144000" cy="2387600"/>
          </a:xfrm>
        </p:spPr>
        <p:txBody>
          <a:bodyPr/>
          <a:lstStyle/>
          <a:p>
            <a:r>
              <a:rPr lang="en-US" dirty="0" smtClean="0">
                <a:latin typeface="Times New Roman" panose="02020603050405020304" pitchFamily="18" charset="0"/>
                <a:cs typeface="Times New Roman" panose="02020603050405020304" pitchFamily="18" charset="0"/>
              </a:rPr>
              <a:t>Hyper-Parameter Tuning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5764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7226" y="1431850"/>
            <a:ext cx="5513696"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Train</a:t>
            </a:r>
          </a:p>
        </p:txBody>
      </p:sp>
      <p:sp>
        <p:nvSpPr>
          <p:cNvPr id="3" name="TextBox 2"/>
          <p:cNvSpPr txBox="1"/>
          <p:nvPr/>
        </p:nvSpPr>
        <p:spPr>
          <a:xfrm>
            <a:off x="1037226" y="2917809"/>
            <a:ext cx="5513696"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Validation</a:t>
            </a:r>
          </a:p>
        </p:txBody>
      </p:sp>
      <p:sp>
        <p:nvSpPr>
          <p:cNvPr id="4" name="TextBox 3"/>
          <p:cNvSpPr txBox="1"/>
          <p:nvPr/>
        </p:nvSpPr>
        <p:spPr>
          <a:xfrm>
            <a:off x="1037226" y="4273214"/>
            <a:ext cx="5513696"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Test</a:t>
            </a:r>
          </a:p>
        </p:txBody>
      </p:sp>
      <p:sp>
        <p:nvSpPr>
          <p:cNvPr id="6" name="TextBox 5"/>
          <p:cNvSpPr txBox="1"/>
          <p:nvPr/>
        </p:nvSpPr>
        <p:spPr>
          <a:xfrm>
            <a:off x="641444" y="528227"/>
            <a:ext cx="5513696" cy="523220"/>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Datasets </a:t>
            </a:r>
          </a:p>
        </p:txBody>
      </p:sp>
      <p:cxnSp>
        <p:nvCxnSpPr>
          <p:cNvPr id="8" name="Straight Arrow Connector 7"/>
          <p:cNvCxnSpPr/>
          <p:nvPr/>
        </p:nvCxnSpPr>
        <p:spPr>
          <a:xfrm>
            <a:off x="2851099" y="1693460"/>
            <a:ext cx="40783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536079" y="3179419"/>
            <a:ext cx="40783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851098" y="4551884"/>
            <a:ext cx="40783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358063" y="1431850"/>
            <a:ext cx="3700462"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Training parameters</a:t>
            </a:r>
            <a:endParaRPr lang="en-US"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8153401" y="2940157"/>
            <a:ext cx="3700462"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Training hyper-parameters</a:t>
            </a:r>
            <a:endParaRPr lang="en-US"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7614418" y="4327073"/>
            <a:ext cx="3700462"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Testing model</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131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1" grpId="0"/>
      <p:bldP spid="12" grpId="0"/>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7226" y="1431850"/>
            <a:ext cx="5513696"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Evolutionary Algorithms</a:t>
            </a:r>
          </a:p>
        </p:txBody>
      </p:sp>
      <p:sp>
        <p:nvSpPr>
          <p:cNvPr id="3" name="TextBox 2"/>
          <p:cNvSpPr txBox="1"/>
          <p:nvPr/>
        </p:nvSpPr>
        <p:spPr>
          <a:xfrm>
            <a:off x="1037226" y="3714272"/>
            <a:ext cx="5513696"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Gaussian Processing</a:t>
            </a:r>
          </a:p>
        </p:txBody>
      </p:sp>
      <p:sp>
        <p:nvSpPr>
          <p:cNvPr id="4" name="TextBox 3"/>
          <p:cNvSpPr txBox="1"/>
          <p:nvPr/>
        </p:nvSpPr>
        <p:spPr>
          <a:xfrm>
            <a:off x="1037226" y="2573061"/>
            <a:ext cx="5513696"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Reinforcement Learning</a:t>
            </a:r>
          </a:p>
        </p:txBody>
      </p:sp>
      <p:sp>
        <p:nvSpPr>
          <p:cNvPr id="5" name="TextBox 4"/>
          <p:cNvSpPr txBox="1"/>
          <p:nvPr/>
        </p:nvSpPr>
        <p:spPr>
          <a:xfrm>
            <a:off x="545910" y="528227"/>
            <a:ext cx="5513696" cy="523220"/>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Automatic-hyper parameter tuning </a:t>
            </a:r>
          </a:p>
        </p:txBody>
      </p:sp>
    </p:spTree>
    <p:extLst>
      <p:ext uri="{BB962C8B-B14F-4D97-AF65-F5344CB8AC3E}">
        <p14:creationId xmlns:p14="http://schemas.microsoft.com/office/powerpoint/2010/main" val="41013368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21122" y="2126535"/>
            <a:ext cx="551369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Random Forest</a:t>
            </a:r>
          </a:p>
        </p:txBody>
      </p:sp>
      <p:sp>
        <p:nvSpPr>
          <p:cNvPr id="6" name="TextBox 5"/>
          <p:cNvSpPr txBox="1"/>
          <p:nvPr/>
        </p:nvSpPr>
        <p:spPr>
          <a:xfrm>
            <a:off x="764274" y="721029"/>
            <a:ext cx="5513696" cy="523220"/>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Setting Up a Baseline </a:t>
            </a:r>
          </a:p>
        </p:txBody>
      </p:sp>
      <p:sp>
        <p:nvSpPr>
          <p:cNvPr id="5" name="TextBox 4"/>
          <p:cNvSpPr txBox="1"/>
          <p:nvPr/>
        </p:nvSpPr>
        <p:spPr>
          <a:xfrm>
            <a:off x="1821122" y="3532041"/>
            <a:ext cx="551369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Other methods</a:t>
            </a:r>
          </a:p>
        </p:txBody>
      </p:sp>
    </p:spTree>
    <p:extLst>
      <p:ext uri="{BB962C8B-B14F-4D97-AF65-F5344CB8AC3E}">
        <p14:creationId xmlns:p14="http://schemas.microsoft.com/office/powerpoint/2010/main" val="243299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0846" y="584551"/>
            <a:ext cx="5513696" cy="523220"/>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Grid Search &amp; Random Search</a:t>
            </a:r>
          </a:p>
        </p:txBody>
      </p:sp>
      <p:pic>
        <p:nvPicPr>
          <p:cNvPr id="5" name="Picture 4"/>
          <p:cNvPicPr>
            <a:picLocks noChangeAspect="1"/>
          </p:cNvPicPr>
          <p:nvPr/>
        </p:nvPicPr>
        <p:blipFill>
          <a:blip r:embed="rId2"/>
          <a:stretch>
            <a:fillRect/>
          </a:stretch>
        </p:blipFill>
        <p:spPr>
          <a:xfrm>
            <a:off x="805217" y="1627138"/>
            <a:ext cx="10358651" cy="4732717"/>
          </a:xfrm>
          <a:prstGeom prst="rect">
            <a:avLst/>
          </a:prstGeom>
        </p:spPr>
      </p:pic>
    </p:spTree>
    <p:extLst>
      <p:ext uri="{BB962C8B-B14F-4D97-AF65-F5344CB8AC3E}">
        <p14:creationId xmlns:p14="http://schemas.microsoft.com/office/powerpoint/2010/main" val="29793334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459078" y="2486230"/>
            <a:ext cx="8564535" cy="3000708"/>
            <a:chOff x="813123" y="2609098"/>
            <a:chExt cx="8564535" cy="3112081"/>
          </a:xfrm>
        </p:grpSpPr>
        <mc:AlternateContent xmlns:mc="http://schemas.openxmlformats.org/markup-compatibility/2006" xmlns:a14="http://schemas.microsoft.com/office/drawing/2010/main">
          <mc:Choice Requires="a14">
            <p:sp>
              <p:nvSpPr>
                <p:cNvPr id="3" name="TextBox 2"/>
                <p:cNvSpPr txBox="1"/>
                <p:nvPr/>
              </p:nvSpPr>
              <p:spPr>
                <a:xfrm>
                  <a:off x="854068" y="2609098"/>
                  <a:ext cx="3849900" cy="894627"/>
                </a:xfrm>
                <a:prstGeom prst="rect">
                  <a:avLst/>
                </a:prstGeom>
                <a:noFill/>
              </p:spPr>
              <p:txBody>
                <a:bodyPr wrap="square" rtlCol="0">
                  <a:spAutoFit/>
                </a:bodyPr>
                <a:lstStyle/>
                <a:p>
                  <a14:m>
                    <m:oMath xmlns:m="http://schemas.openxmlformats.org/officeDocument/2006/math">
                      <m:r>
                        <a:rPr lang="en-US" sz="2400" b="0" i="1" smtClean="0">
                          <a:solidFill>
                            <a:srgbClr val="0070C0"/>
                          </a:solidFill>
                          <a:latin typeface="Cambria Math" panose="02040503050406030204" pitchFamily="18" charset="0"/>
                          <a:ea typeface="Courier" charset="0"/>
                          <a:cs typeface="Courier" charset="0"/>
                        </a:rPr>
                        <m:t>𝑍</m:t>
                      </m:r>
                    </m:oMath>
                  </a14:m>
                  <a:r>
                    <a:rPr lang="en-US" sz="2400" dirty="0">
                      <a:solidFill>
                        <a:srgbClr val="0070C0"/>
                      </a:solidFill>
                      <a:latin typeface="Courier" charset="0"/>
                      <a:ea typeface="Courier" charset="0"/>
                      <a:cs typeface="Courier" charset="0"/>
                    </a:rPr>
                    <a:t> </a:t>
                  </a:r>
                  <a:r>
                    <a:rPr lang="en-US" sz="2400" dirty="0" smtClean="0">
                      <a:solidFill>
                        <a:srgbClr val="0070C0"/>
                      </a:solidFill>
                      <a:latin typeface="Courier" charset="0"/>
                      <a:ea typeface="Courier" charset="0"/>
                      <a:cs typeface="Courier" charset="0"/>
                    </a:rPr>
                    <a:t>=</a:t>
                  </a:r>
                  <a14:m>
                    <m:oMath xmlns:m="http://schemas.openxmlformats.org/officeDocument/2006/math">
                      <m:r>
                        <a:rPr lang="en-US" sz="2400" b="0" i="0" smtClean="0">
                          <a:solidFill>
                            <a:srgbClr val="0070C0"/>
                          </a:solidFill>
                          <a:latin typeface="Cambria Math" panose="02040503050406030204" pitchFamily="18" charset="0"/>
                          <a:ea typeface="Courier" charset="0"/>
                          <a:cs typeface="Courier" charset="0"/>
                        </a:rPr>
                        <m:t>  </m:t>
                      </m:r>
                      <m:sSup>
                        <m:sSupPr>
                          <m:ctrlPr>
                            <a:rPr lang="en-US" sz="2400" i="1" smtClean="0">
                              <a:solidFill>
                                <a:srgbClr val="0070C0"/>
                              </a:solidFill>
                              <a:latin typeface="Cambria Math" panose="02040503050406030204" pitchFamily="18" charset="0"/>
                              <a:ea typeface="Courier" charset="0"/>
                              <a:cs typeface="Courier" charset="0"/>
                            </a:rPr>
                          </m:ctrlPr>
                        </m:sSupPr>
                        <m:e>
                          <m:r>
                            <a:rPr lang="en-US" sz="2400" b="0" i="1" smtClean="0">
                              <a:solidFill>
                                <a:srgbClr val="0070C0"/>
                              </a:solidFill>
                              <a:latin typeface="Cambria Math" panose="02040503050406030204" pitchFamily="18" charset="0"/>
                              <a:ea typeface="Courier" charset="0"/>
                              <a:cs typeface="Courier" charset="0"/>
                            </a:rPr>
                            <m:t>𝑤</m:t>
                          </m:r>
                        </m:e>
                        <m:sup>
                          <m:r>
                            <a:rPr lang="en-US" sz="2400" b="0" i="1" smtClean="0">
                              <a:solidFill>
                                <a:srgbClr val="0070C0"/>
                              </a:solidFill>
                              <a:latin typeface="Cambria Math" panose="02040503050406030204" pitchFamily="18" charset="0"/>
                              <a:ea typeface="Courier" charset="0"/>
                              <a:cs typeface="Courier" charset="0"/>
                            </a:rPr>
                            <m:t>𝑇</m:t>
                          </m:r>
                        </m:sup>
                      </m:sSup>
                      <m:r>
                        <a:rPr lang="en-US" sz="2400" i="1" smtClean="0">
                          <a:solidFill>
                            <a:srgbClr val="0070C0"/>
                          </a:solidFill>
                          <a:latin typeface="Cambria Math" panose="02040503050406030204" pitchFamily="18" charset="0"/>
                          <a:ea typeface="Courier" charset="0"/>
                          <a:cs typeface="Courier" charset="0"/>
                        </a:rPr>
                        <m:t>𝑋</m:t>
                      </m:r>
                      <m:r>
                        <a:rPr lang="en-US" sz="2400" i="1" smtClean="0">
                          <a:solidFill>
                            <a:srgbClr val="0070C0"/>
                          </a:solidFill>
                          <a:latin typeface="Cambria Math" charset="0"/>
                          <a:ea typeface="Courier" charset="0"/>
                          <a:cs typeface="Courier" charset="0"/>
                        </a:rPr>
                        <m:t>+</m:t>
                      </m:r>
                      <m:r>
                        <a:rPr lang="en-US" sz="2400" i="1">
                          <a:solidFill>
                            <a:srgbClr val="0070C0"/>
                          </a:solidFill>
                          <a:latin typeface="Cambria Math" charset="0"/>
                          <a:ea typeface="Courier" charset="0"/>
                          <a:cs typeface="Courier" charset="0"/>
                        </a:rPr>
                        <m:t>𝑏</m:t>
                      </m:r>
                    </m:oMath>
                  </a14:m>
                  <a:endParaRPr lang="en-US" sz="2400" dirty="0">
                    <a:solidFill>
                      <a:srgbClr val="0070C0"/>
                    </a:solidFill>
                    <a:latin typeface="Courier" charset="0"/>
                    <a:ea typeface="Courier" charset="0"/>
                    <a:cs typeface="Courier" charset="0"/>
                  </a:endParaRPr>
                </a:p>
                <a:p>
                  <a:endParaRPr lang="en-US" sz="2400" dirty="0">
                    <a:solidFill>
                      <a:srgbClr val="0070C0"/>
                    </a:solidFill>
                    <a:latin typeface="Courier" charset="0"/>
                    <a:ea typeface="Courier" charset="0"/>
                    <a:cs typeface="Courier"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854068" y="2609098"/>
                  <a:ext cx="3849900" cy="894627"/>
                </a:xfrm>
                <a:prstGeom prst="rect">
                  <a:avLst/>
                </a:prstGeom>
                <a:blipFill rotWithShape="0">
                  <a:blip r:embed="rId2"/>
                  <a:stretch>
                    <a:fillRect l="-316" t="-4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854067" y="3061946"/>
                  <a:ext cx="2898177" cy="877734"/>
                </a:xfrm>
                <a:prstGeom prst="rect">
                  <a:avLst/>
                </a:prstGeom>
                <a:noFill/>
              </p:spPr>
              <p:txBody>
                <a:bodyPr wrap="square" rtlCol="0">
                  <a:spAutoFit/>
                </a:bodyPr>
                <a:lstStyle/>
                <a:p>
                  <a14:m>
                    <m:oMath xmlns:m="http://schemas.openxmlformats.org/officeDocument/2006/math">
                      <m:r>
                        <a:rPr lang="en-US" sz="2400" i="1" smtClean="0">
                          <a:solidFill>
                            <a:srgbClr val="0070C0"/>
                          </a:solidFill>
                          <a:latin typeface="Cambria Math" panose="02040503050406030204" pitchFamily="18" charset="0"/>
                          <a:ea typeface="Courier" charset="0"/>
                          <a:cs typeface="Courier" charset="0"/>
                        </a:rPr>
                        <m:t>𝐴</m:t>
                      </m:r>
                    </m:oMath>
                  </a14:m>
                  <a:r>
                    <a:rPr lang="en-US" sz="2400" dirty="0">
                      <a:solidFill>
                        <a:srgbClr val="0070C0"/>
                      </a:solidFill>
                      <a:latin typeface="Courier" charset="0"/>
                      <a:ea typeface="Courier" charset="0"/>
                      <a:cs typeface="Courier" charset="0"/>
                    </a:rPr>
                    <a:t> = </a:t>
                  </a:r>
                  <a14:m>
                    <m:oMath xmlns:m="http://schemas.openxmlformats.org/officeDocument/2006/math">
                      <m:r>
                        <a:rPr lang="en-US" sz="2400" b="0" i="1" smtClean="0">
                          <a:solidFill>
                            <a:srgbClr val="0070C0"/>
                          </a:solidFill>
                          <a:latin typeface="Cambria Math" charset="0"/>
                          <a:ea typeface="Courier" charset="0"/>
                          <a:cs typeface="Courier" charset="0"/>
                        </a:rPr>
                        <m:t>𝜎</m:t>
                      </m:r>
                      <m:sSup>
                        <m:sSupPr>
                          <m:ctrlPr>
                            <a:rPr lang="en-US" sz="2400" i="1">
                              <a:solidFill>
                                <a:srgbClr val="0070C0"/>
                              </a:solidFill>
                              <a:latin typeface="Cambria Math" panose="02040503050406030204" pitchFamily="18" charset="0"/>
                              <a:ea typeface="Courier" charset="0"/>
                              <a:cs typeface="Courier" charset="0"/>
                            </a:rPr>
                          </m:ctrlPr>
                        </m:sSupPr>
                        <m:e>
                          <m:r>
                            <a:rPr lang="en-US" sz="2400" b="0" i="0" smtClean="0">
                              <a:solidFill>
                                <a:srgbClr val="0070C0"/>
                              </a:solidFill>
                              <a:latin typeface="Cambria Math" charset="0"/>
                              <a:ea typeface="Courier" charset="0"/>
                              <a:cs typeface="Courier" charset="0"/>
                            </a:rPr>
                            <m:t>(</m:t>
                          </m:r>
                          <m:r>
                            <a:rPr lang="en-US" sz="2400" b="0" i="1" smtClean="0">
                              <a:solidFill>
                                <a:srgbClr val="0070C0"/>
                              </a:solidFill>
                              <a:latin typeface="Cambria Math" charset="0"/>
                              <a:ea typeface="Courier" charset="0"/>
                              <a:cs typeface="Courier" charset="0"/>
                            </a:rPr>
                            <m:t>𝑧</m:t>
                          </m:r>
                        </m:e>
                        <m:sup>
                          <m:r>
                            <a:rPr lang="en-US" sz="2400" i="1">
                              <a:solidFill>
                                <a:srgbClr val="0070C0"/>
                              </a:solidFill>
                              <a:latin typeface="Cambria Math" charset="0"/>
                              <a:ea typeface="Courier" charset="0"/>
                              <a:cs typeface="Courier" charset="0"/>
                            </a:rPr>
                            <m:t>(</m:t>
                          </m:r>
                          <m:r>
                            <a:rPr lang="en-US" sz="2400" i="1">
                              <a:solidFill>
                                <a:srgbClr val="0070C0"/>
                              </a:solidFill>
                              <a:latin typeface="Cambria Math" charset="0"/>
                              <a:ea typeface="Courier" charset="0"/>
                              <a:cs typeface="Courier" charset="0"/>
                            </a:rPr>
                            <m:t>𝑖</m:t>
                          </m:r>
                          <m:r>
                            <a:rPr lang="en-US" sz="2400" i="1">
                              <a:solidFill>
                                <a:srgbClr val="0070C0"/>
                              </a:solidFill>
                              <a:latin typeface="Cambria Math" charset="0"/>
                              <a:ea typeface="Courier" charset="0"/>
                              <a:cs typeface="Courier" charset="0"/>
                            </a:rPr>
                            <m:t>)</m:t>
                          </m:r>
                        </m:sup>
                      </m:sSup>
                      <m:r>
                        <a:rPr lang="en-US" sz="2400" b="0" i="0" smtClean="0">
                          <a:solidFill>
                            <a:srgbClr val="0070C0"/>
                          </a:solidFill>
                          <a:latin typeface="Cambria Math" charset="0"/>
                          <a:ea typeface="Courier" charset="0"/>
                          <a:cs typeface="Courier" charset="0"/>
                        </a:rPr>
                        <m:t>)</m:t>
                      </m:r>
                    </m:oMath>
                  </a14:m>
                  <a:endParaRPr lang="en-US" sz="2400" dirty="0">
                    <a:solidFill>
                      <a:srgbClr val="0070C0"/>
                    </a:solidFill>
                    <a:latin typeface="Courier" charset="0"/>
                    <a:ea typeface="Courier" charset="0"/>
                    <a:cs typeface="Courier" charset="0"/>
                  </a:endParaRPr>
                </a:p>
                <a:p>
                  <a:endParaRPr lang="en-US" sz="2400" dirty="0">
                    <a:solidFill>
                      <a:srgbClr val="0070C0"/>
                    </a:solidFill>
                    <a:latin typeface="Courier" charset="0"/>
                    <a:ea typeface="Courier" charset="0"/>
                    <a:cs typeface="Courier"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54067" y="3061946"/>
                  <a:ext cx="2898177" cy="877734"/>
                </a:xfrm>
                <a:prstGeom prst="rect">
                  <a:avLst/>
                </a:prstGeom>
                <a:blipFill rotWithShape="0">
                  <a:blip r:embed="rId3"/>
                  <a:stretch>
                    <a:fillRect l="-421" t="-2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13123" y="3514793"/>
                  <a:ext cx="8564535" cy="861840"/>
                </a:xfrm>
                <a:prstGeom prst="rect">
                  <a:avLst/>
                </a:prstGeom>
                <a:noFill/>
              </p:spPr>
              <p:txBody>
                <a:bodyPr wrap="square" rtlCol="0">
                  <a:spAutoFit/>
                </a:bodyPr>
                <a:lstStyle/>
                <a:p>
                  <a14:m>
                    <m:oMath xmlns:m="http://schemas.openxmlformats.org/officeDocument/2006/math">
                      <m:r>
                        <a:rPr lang="en-US" sz="2400" b="0" i="1" smtClean="0">
                          <a:solidFill>
                            <a:srgbClr val="0070C0"/>
                          </a:solidFill>
                          <a:latin typeface="Cambria Math" panose="02040503050406030204" pitchFamily="18" charset="0"/>
                          <a:ea typeface="Courier" charset="0"/>
                          <a:cs typeface="Courier" charset="0"/>
                        </a:rPr>
                        <m:t> </m:t>
                      </m:r>
                      <m:r>
                        <a:rPr lang="en-US" sz="2400" i="1" smtClean="0">
                          <a:solidFill>
                            <a:srgbClr val="0070C0"/>
                          </a:solidFill>
                          <a:latin typeface="Cambria Math" charset="0"/>
                          <a:ea typeface="Courier" charset="0"/>
                          <a:cs typeface="Courier" charset="0"/>
                        </a:rPr>
                        <m:t>𝐽</m:t>
                      </m:r>
                      <m:r>
                        <a:rPr lang="en-US" sz="2400" b="0" i="1" smtClean="0">
                          <a:solidFill>
                            <a:srgbClr val="0070C0"/>
                          </a:solidFill>
                          <a:latin typeface="Cambria Math" charset="0"/>
                          <a:ea typeface="Courier" charset="0"/>
                          <a:cs typeface="Courier" charset="0"/>
                        </a:rPr>
                        <m:t> </m:t>
                      </m:r>
                      <m:r>
                        <a:rPr lang="en-US" sz="2400" b="0" i="1" smtClean="0">
                          <a:solidFill>
                            <a:srgbClr val="0070C0"/>
                          </a:solidFill>
                          <a:latin typeface="Cambria Math" panose="02040503050406030204" pitchFamily="18" charset="0"/>
                          <a:ea typeface="Courier" charset="0"/>
                          <a:cs typeface="Courier" charset="0"/>
                        </a:rPr>
                        <m:t>  </m:t>
                      </m:r>
                    </m:oMath>
                  </a14:m>
                  <a:r>
                    <a:rPr lang="en-US" sz="2400" dirty="0" smtClean="0">
                      <a:solidFill>
                        <a:srgbClr val="0070C0"/>
                      </a:solidFill>
                      <a:latin typeface="Courier" charset="0"/>
                      <a:ea typeface="Courier" charset="0"/>
                      <a:cs typeface="Courier" charset="0"/>
                    </a:rPr>
                    <a:t>= </a:t>
                  </a:r>
                  <a14:m>
                    <m:oMath xmlns:m="http://schemas.openxmlformats.org/officeDocument/2006/math">
                      <m:r>
                        <a:rPr lang="en-US" sz="2400" b="0" i="1" smtClean="0">
                          <a:solidFill>
                            <a:srgbClr val="0070C0"/>
                          </a:solidFill>
                          <a:latin typeface="Cambria Math" charset="0"/>
                          <a:ea typeface="Courier" charset="0"/>
                          <a:cs typeface="Courier" charset="0"/>
                        </a:rPr>
                        <m:t>−</m:t>
                      </m:r>
                      <m:r>
                        <a:rPr lang="en-US" sz="2400" b="0" i="1" smtClean="0">
                          <a:solidFill>
                            <a:srgbClr val="0070C0"/>
                          </a:solidFill>
                          <a:latin typeface="Cambria Math" panose="02040503050406030204" pitchFamily="18" charset="0"/>
                          <a:ea typeface="Courier" charset="0"/>
                          <a:cs typeface="Courier" charset="0"/>
                        </a:rPr>
                        <m:t>𝑠𝑢𝑚</m:t>
                      </m:r>
                      <m:r>
                        <a:rPr lang="en-US" sz="2400" b="0" i="1" smtClean="0">
                          <a:solidFill>
                            <a:srgbClr val="0070C0"/>
                          </a:solidFill>
                          <a:latin typeface="Cambria Math" panose="02040503050406030204" pitchFamily="18" charset="0"/>
                          <a:ea typeface="Courier" charset="0"/>
                          <a:cs typeface="Courier" charset="0"/>
                        </a:rPr>
                        <m:t>(</m:t>
                      </m:r>
                      <m:d>
                        <m:dPr>
                          <m:begChr m:val="["/>
                          <m:endChr m:val="]"/>
                          <m:ctrlPr>
                            <a:rPr lang="mr-IN" sz="2400" b="0" i="1" smtClean="0">
                              <a:solidFill>
                                <a:srgbClr val="0070C0"/>
                              </a:solidFill>
                              <a:latin typeface="Cambria Math" panose="02040503050406030204" pitchFamily="18" charset="0"/>
                              <a:ea typeface="Courier" charset="0"/>
                              <a:cs typeface="Courier" charset="0"/>
                            </a:rPr>
                          </m:ctrlPr>
                        </m:dPr>
                        <m:e>
                          <m:r>
                            <a:rPr lang="en-US" sz="2400" b="0" i="1" smtClean="0">
                              <a:solidFill>
                                <a:srgbClr val="0070C0"/>
                              </a:solidFill>
                              <a:latin typeface="Cambria Math" panose="02040503050406030204" pitchFamily="18" charset="0"/>
                              <a:ea typeface="Courier" charset="0"/>
                              <a:cs typeface="Courier" charset="0"/>
                            </a:rPr>
                            <m:t>𝑌</m:t>
                          </m:r>
                          <m:r>
                            <a:rPr lang="en-US" sz="2400" b="0" i="1" smtClean="0">
                              <a:solidFill>
                                <a:srgbClr val="0070C0"/>
                              </a:solidFill>
                              <a:latin typeface="Cambria Math" charset="0"/>
                              <a:ea typeface="Courier" charset="0"/>
                              <a:cs typeface="Courier" charset="0"/>
                            </a:rPr>
                            <m:t> </m:t>
                          </m:r>
                          <m:func>
                            <m:funcPr>
                              <m:ctrlPr>
                                <a:rPr lang="en-US" sz="2400" b="0" i="1" smtClean="0">
                                  <a:solidFill>
                                    <a:srgbClr val="0070C0"/>
                                  </a:solidFill>
                                  <a:latin typeface="Cambria Math" panose="02040503050406030204" pitchFamily="18" charset="0"/>
                                  <a:ea typeface="Courier" charset="0"/>
                                  <a:cs typeface="Courier" charset="0"/>
                                </a:rPr>
                              </m:ctrlPr>
                            </m:funcPr>
                            <m:fName>
                              <m:r>
                                <m:rPr>
                                  <m:sty m:val="p"/>
                                </m:rPr>
                                <a:rPr lang="en-US" sz="2400" b="0" i="0" smtClean="0">
                                  <a:solidFill>
                                    <a:srgbClr val="0070C0"/>
                                  </a:solidFill>
                                  <a:latin typeface="Cambria Math" charset="0"/>
                                  <a:ea typeface="Courier" charset="0"/>
                                  <a:cs typeface="Courier" charset="0"/>
                                </a:rPr>
                                <m:t>log</m:t>
                              </m:r>
                            </m:fName>
                            <m:e>
                              <m:r>
                                <a:rPr lang="en-US" sz="2400" i="1" smtClean="0">
                                  <a:solidFill>
                                    <a:srgbClr val="0070C0"/>
                                  </a:solidFill>
                                  <a:latin typeface="Cambria Math" panose="02040503050406030204" pitchFamily="18" charset="0"/>
                                  <a:ea typeface="Courier" charset="0"/>
                                  <a:cs typeface="Courier" charset="0"/>
                                </a:rPr>
                                <m:t>𝐴</m:t>
                              </m:r>
                              <m:r>
                                <a:rPr lang="en-US" sz="2400" b="0" i="1" smtClean="0">
                                  <a:solidFill>
                                    <a:srgbClr val="0070C0"/>
                                  </a:solidFill>
                                  <a:latin typeface="Cambria Math" charset="0"/>
                                  <a:ea typeface="Courier" charset="0"/>
                                  <a:cs typeface="Courier" charset="0"/>
                                </a:rPr>
                                <m:t>+</m:t>
                              </m:r>
                              <m:d>
                                <m:dPr>
                                  <m:ctrlPr>
                                    <a:rPr lang="en-US" sz="2400" i="1">
                                      <a:solidFill>
                                        <a:srgbClr val="0070C0"/>
                                      </a:solidFill>
                                      <a:latin typeface="Cambria Math" panose="02040503050406030204" pitchFamily="18" charset="0"/>
                                      <a:ea typeface="Courier" charset="0"/>
                                      <a:cs typeface="Courier" charset="0"/>
                                    </a:rPr>
                                  </m:ctrlPr>
                                </m:dPr>
                                <m:e>
                                  <m:r>
                                    <a:rPr lang="en-US" sz="2400" i="1" smtClean="0">
                                      <a:solidFill>
                                        <a:srgbClr val="0070C0"/>
                                      </a:solidFill>
                                      <a:latin typeface="Cambria Math" panose="02040503050406030204" pitchFamily="18" charset="0"/>
                                      <a:ea typeface="Courier" charset="0"/>
                                      <a:cs typeface="Courier" charset="0"/>
                                    </a:rPr>
                                    <m:t>1</m:t>
                                  </m:r>
                                  <m:r>
                                    <a:rPr lang="en-US" sz="2400" b="0" i="1" smtClean="0">
                                      <a:solidFill>
                                        <a:srgbClr val="0070C0"/>
                                      </a:solidFill>
                                      <a:latin typeface="Cambria Math" panose="02040503050406030204" pitchFamily="18" charset="0"/>
                                      <a:ea typeface="Courier" charset="0"/>
                                      <a:cs typeface="Courier" charset="0"/>
                                    </a:rPr>
                                    <m:t>−</m:t>
                                  </m:r>
                                  <m:r>
                                    <a:rPr lang="en-US" sz="2400" b="0" i="1" smtClean="0">
                                      <a:solidFill>
                                        <a:srgbClr val="0070C0"/>
                                      </a:solidFill>
                                      <a:latin typeface="Cambria Math" panose="02040503050406030204" pitchFamily="18" charset="0"/>
                                      <a:ea typeface="Courier" charset="0"/>
                                      <a:cs typeface="Courier" charset="0"/>
                                    </a:rPr>
                                    <m:t>𝑌</m:t>
                                  </m:r>
                                </m:e>
                              </m:d>
                              <m:func>
                                <m:funcPr>
                                  <m:ctrlPr>
                                    <a:rPr lang="en-US" sz="2400" i="1">
                                      <a:solidFill>
                                        <a:srgbClr val="0070C0"/>
                                      </a:solidFill>
                                      <a:latin typeface="Cambria Math" panose="02040503050406030204" pitchFamily="18" charset="0"/>
                                      <a:ea typeface="Courier" charset="0"/>
                                      <a:cs typeface="Courier" charset="0"/>
                                    </a:rPr>
                                  </m:ctrlPr>
                                </m:funcPr>
                                <m:fName>
                                  <m:r>
                                    <m:rPr>
                                      <m:sty m:val="p"/>
                                    </m:rPr>
                                    <a:rPr lang="en-US" sz="2400" i="0">
                                      <a:solidFill>
                                        <a:srgbClr val="0070C0"/>
                                      </a:solidFill>
                                      <a:latin typeface="Cambria Math" charset="0"/>
                                      <a:ea typeface="Courier" charset="0"/>
                                      <a:cs typeface="Courier" charset="0"/>
                                    </a:rPr>
                                    <m:t>log</m:t>
                                  </m:r>
                                </m:fName>
                                <m:e>
                                  <m:d>
                                    <m:dPr>
                                      <m:ctrlPr>
                                        <a:rPr lang="en-US" sz="2400" i="1">
                                          <a:solidFill>
                                            <a:srgbClr val="0070C0"/>
                                          </a:solidFill>
                                          <a:latin typeface="Cambria Math" panose="02040503050406030204" pitchFamily="18" charset="0"/>
                                          <a:ea typeface="Courier" charset="0"/>
                                          <a:cs typeface="Courier" charset="0"/>
                                        </a:rPr>
                                      </m:ctrlPr>
                                    </m:dPr>
                                    <m:e>
                                      <m:r>
                                        <a:rPr lang="en-US" sz="2400" i="1">
                                          <a:solidFill>
                                            <a:srgbClr val="0070C0"/>
                                          </a:solidFill>
                                          <a:latin typeface="Cambria Math" charset="0"/>
                                          <a:ea typeface="Courier" charset="0"/>
                                          <a:cs typeface="Courier" charset="0"/>
                                        </a:rPr>
                                        <m:t>1 −</m:t>
                                      </m:r>
                                      <m:r>
                                        <a:rPr lang="en-US" sz="2400" i="1" smtClean="0">
                                          <a:solidFill>
                                            <a:srgbClr val="0070C0"/>
                                          </a:solidFill>
                                          <a:latin typeface="Cambria Math" panose="02040503050406030204" pitchFamily="18" charset="0"/>
                                          <a:ea typeface="Courier" charset="0"/>
                                          <a:cs typeface="Courier" charset="0"/>
                                        </a:rPr>
                                        <m:t>𝐴</m:t>
                                      </m:r>
                                    </m:e>
                                  </m:d>
                                </m:e>
                              </m:func>
                            </m:e>
                          </m:func>
                        </m:e>
                      </m:d>
                      <m:r>
                        <a:rPr lang="en-US" sz="2400" b="0" i="1" smtClean="0">
                          <a:solidFill>
                            <a:srgbClr val="0070C0"/>
                          </a:solidFill>
                          <a:latin typeface="Cambria Math" panose="02040503050406030204" pitchFamily="18" charset="0"/>
                          <a:ea typeface="Courier" charset="0"/>
                          <a:cs typeface="Courier" charset="0"/>
                        </a:rPr>
                        <m:t>)/</m:t>
                      </m:r>
                      <m:r>
                        <a:rPr lang="en-US" sz="2400" b="0" i="1" smtClean="0">
                          <a:solidFill>
                            <a:srgbClr val="0070C0"/>
                          </a:solidFill>
                          <a:latin typeface="Cambria Math" panose="02040503050406030204" pitchFamily="18" charset="0"/>
                          <a:ea typeface="Courier" charset="0"/>
                          <a:cs typeface="Courier" charset="0"/>
                        </a:rPr>
                        <m:t>𝑚</m:t>
                      </m:r>
                    </m:oMath>
                  </a14:m>
                  <a:endParaRPr lang="en-US" sz="2400" dirty="0">
                    <a:solidFill>
                      <a:srgbClr val="0070C0"/>
                    </a:solidFill>
                    <a:latin typeface="Courier" charset="0"/>
                    <a:ea typeface="Courier" charset="0"/>
                    <a:cs typeface="Courier" charset="0"/>
                  </a:endParaRPr>
                </a:p>
                <a:p>
                  <a:endParaRPr lang="en-US" sz="2400" dirty="0">
                    <a:solidFill>
                      <a:srgbClr val="0070C0"/>
                    </a:solidFill>
                    <a:latin typeface="Courier" charset="0"/>
                    <a:ea typeface="Courier" charset="0"/>
                    <a:cs typeface="Courier"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813123" y="3514793"/>
                  <a:ext cx="8564535" cy="861840"/>
                </a:xfrm>
                <a:prstGeom prst="rect">
                  <a:avLst/>
                </a:prstGeom>
                <a:blipFill rotWithShape="0">
                  <a:blip r:embed="rId4"/>
                  <a:stretch>
                    <a:fillRect t="-51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54067" y="3925436"/>
                  <a:ext cx="3739893" cy="478800"/>
                </a:xfrm>
                <a:prstGeom prst="rect">
                  <a:avLst/>
                </a:prstGeom>
                <a:noFill/>
              </p:spPr>
              <p:txBody>
                <a:bodyPr wrap="square" rtlCol="0">
                  <a:spAutoFit/>
                </a:bodyPr>
                <a:lstStyle/>
                <a:p>
                  <a:r>
                    <a:rPr lang="en-US" sz="2400" dirty="0" smtClean="0">
                      <a:solidFill>
                        <a:srgbClr val="0070C0"/>
                      </a:solidFill>
                      <a:latin typeface="Courier" charset="0"/>
                      <a:ea typeface="Courier" charset="0"/>
                      <a:cs typeface="Courier" charset="0"/>
                    </a:rPr>
                    <a:t>d</a:t>
                  </a:r>
                  <a14:m>
                    <m:oMath xmlns:m="http://schemas.openxmlformats.org/officeDocument/2006/math">
                      <m:r>
                        <a:rPr lang="en-US" sz="2400" b="0" i="1" smtClean="0">
                          <a:solidFill>
                            <a:srgbClr val="0070C0"/>
                          </a:solidFill>
                          <a:latin typeface="Cambria Math" panose="02040503050406030204" pitchFamily="18" charset="0"/>
                          <a:ea typeface="Courier" charset="0"/>
                          <a:cs typeface="Courier" charset="0"/>
                        </a:rPr>
                        <m:t>𝑍</m:t>
                      </m:r>
                    </m:oMath>
                  </a14:m>
                  <a:r>
                    <a:rPr lang="en-US" sz="2400" dirty="0">
                      <a:solidFill>
                        <a:srgbClr val="0070C0"/>
                      </a:solidFill>
                      <a:latin typeface="Courier" charset="0"/>
                      <a:ea typeface="Courier" charset="0"/>
                      <a:cs typeface="Courier" charset="0"/>
                    </a:rPr>
                    <a:t> = </a:t>
                  </a:r>
                  <a14:m>
                    <m:oMath xmlns:m="http://schemas.openxmlformats.org/officeDocument/2006/math">
                      <m:r>
                        <a:rPr lang="en-US" sz="2400" i="1" smtClean="0">
                          <a:solidFill>
                            <a:srgbClr val="0070C0"/>
                          </a:solidFill>
                          <a:latin typeface="Cambria Math" panose="02040503050406030204" pitchFamily="18" charset="0"/>
                          <a:ea typeface="Courier" charset="0"/>
                          <a:cs typeface="Courier" charset="0"/>
                        </a:rPr>
                        <m:t>𝐴</m:t>
                      </m:r>
                      <m:r>
                        <a:rPr lang="en-US" sz="2400" i="1" smtClean="0">
                          <a:solidFill>
                            <a:srgbClr val="0070C0"/>
                          </a:solidFill>
                          <a:latin typeface="Cambria Math" panose="02040503050406030204" pitchFamily="18" charset="0"/>
                          <a:ea typeface="Courier" charset="0"/>
                          <a:cs typeface="Courier" charset="0"/>
                        </a:rPr>
                        <m:t>−</m:t>
                      </m:r>
                      <m:r>
                        <a:rPr lang="en-US" sz="2400" i="1" smtClean="0">
                          <a:solidFill>
                            <a:srgbClr val="0070C0"/>
                          </a:solidFill>
                          <a:latin typeface="Cambria Math" panose="02040503050406030204" pitchFamily="18" charset="0"/>
                          <a:ea typeface="Courier" charset="0"/>
                          <a:cs typeface="Courier" charset="0"/>
                        </a:rPr>
                        <m:t>𝑌</m:t>
                      </m:r>
                    </m:oMath>
                  </a14:m>
                  <a:endParaRPr lang="en-US" sz="2400" dirty="0">
                    <a:solidFill>
                      <a:srgbClr val="0070C0"/>
                    </a:solidFill>
                    <a:latin typeface="Courier" charset="0"/>
                    <a:ea typeface="Courier" charset="0"/>
                    <a:cs typeface="Courier"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54067" y="3925436"/>
                  <a:ext cx="3739893" cy="478800"/>
                </a:xfrm>
                <a:prstGeom prst="rect">
                  <a:avLst/>
                </a:prstGeom>
                <a:blipFill rotWithShape="0">
                  <a:blip r:embed="rId5"/>
                  <a:stretch>
                    <a:fillRect l="-2443" t="-921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854067" y="4378283"/>
                  <a:ext cx="4539562" cy="894624"/>
                </a:xfrm>
                <a:prstGeom prst="rect">
                  <a:avLst/>
                </a:prstGeom>
                <a:noFill/>
              </p:spPr>
              <p:txBody>
                <a:bodyPr wrap="square" rtlCol="0">
                  <a:spAutoFit/>
                </a:bodyPr>
                <a:lstStyle/>
                <a:p>
                  <a:r>
                    <a:rPr lang="en-US" sz="2400" dirty="0" smtClean="0">
                      <a:solidFill>
                        <a:srgbClr val="0070C0"/>
                      </a:solidFill>
                      <a:latin typeface="Courier" charset="0"/>
                      <a:ea typeface="Courier" charset="0"/>
                      <a:cs typeface="Courier" charset="0"/>
                    </a:rPr>
                    <a:t>d</a:t>
                  </a:r>
                  <a14:m>
                    <m:oMath xmlns:m="http://schemas.openxmlformats.org/officeDocument/2006/math">
                      <m:r>
                        <a:rPr lang="en-US" sz="2400" i="1">
                          <a:solidFill>
                            <a:srgbClr val="0070C0"/>
                          </a:solidFill>
                          <a:latin typeface="Cambria Math" charset="0"/>
                          <a:ea typeface="Courier" charset="0"/>
                          <a:cs typeface="Courier" charset="0"/>
                        </a:rPr>
                        <m:t>𝑤</m:t>
                      </m:r>
                      <m:r>
                        <a:rPr lang="en-US" sz="2400" i="1">
                          <a:solidFill>
                            <a:srgbClr val="0070C0"/>
                          </a:solidFill>
                          <a:latin typeface="Cambria Math" charset="0"/>
                          <a:ea typeface="Courier" charset="0"/>
                          <a:cs typeface="Courier" charset="0"/>
                        </a:rPr>
                        <m:t> </m:t>
                      </m:r>
                    </m:oMath>
                  </a14:m>
                  <a:r>
                    <a:rPr lang="en-US" sz="2400" dirty="0" smtClean="0">
                      <a:solidFill>
                        <a:srgbClr val="0070C0"/>
                      </a:solidFill>
                      <a:latin typeface="Courier" charset="0"/>
                      <a:ea typeface="Courier" charset="0"/>
                      <a:cs typeface="Courier" charset="0"/>
                    </a:rPr>
                    <a:t>= </a:t>
                  </a:r>
                  <a14:m>
                    <m:oMath xmlns:m="http://schemas.openxmlformats.org/officeDocument/2006/math">
                      <m:r>
                        <a:rPr lang="en-US" sz="2400" i="1" smtClean="0">
                          <a:solidFill>
                            <a:srgbClr val="0070C0"/>
                          </a:solidFill>
                          <a:latin typeface="Cambria Math" panose="02040503050406030204" pitchFamily="18" charset="0"/>
                          <a:ea typeface="Courier" charset="0"/>
                          <a:cs typeface="Courier" charset="0"/>
                        </a:rPr>
                        <m:t>𝑋</m:t>
                      </m:r>
                      <m:r>
                        <m:rPr>
                          <m:nor/>
                        </m:rPr>
                        <a:rPr lang="en-US" sz="2400" dirty="0">
                          <a:solidFill>
                            <a:srgbClr val="0070C0"/>
                          </a:solidFill>
                          <a:latin typeface="Courier" charset="0"/>
                          <a:ea typeface="Courier" charset="0"/>
                          <a:cs typeface="Courier" charset="0"/>
                        </a:rPr>
                        <m:t>d</m:t>
                      </m:r>
                      <m:sSup>
                        <m:sSupPr>
                          <m:ctrlPr>
                            <a:rPr lang="en-US" sz="2400" i="1">
                              <a:solidFill>
                                <a:srgbClr val="0070C0"/>
                              </a:solidFill>
                              <a:latin typeface="Cambria Math" panose="02040503050406030204" pitchFamily="18" charset="0"/>
                              <a:ea typeface="Courier" charset="0"/>
                              <a:cs typeface="Courier" charset="0"/>
                            </a:rPr>
                          </m:ctrlPr>
                        </m:sSupPr>
                        <m:e>
                          <m:r>
                            <a:rPr lang="en-US" sz="2400" b="0" i="1" smtClean="0">
                              <a:solidFill>
                                <a:srgbClr val="0070C0"/>
                              </a:solidFill>
                              <a:latin typeface="Cambria Math" panose="02040503050406030204" pitchFamily="18" charset="0"/>
                              <a:ea typeface="Courier" charset="0"/>
                              <a:cs typeface="Courier" charset="0"/>
                            </a:rPr>
                            <m:t>𝑍</m:t>
                          </m:r>
                        </m:e>
                        <m:sup>
                          <m:r>
                            <a:rPr lang="en-US" sz="2400" b="0" i="1" smtClean="0">
                              <a:solidFill>
                                <a:srgbClr val="0070C0"/>
                              </a:solidFill>
                              <a:latin typeface="Cambria Math" panose="02040503050406030204" pitchFamily="18" charset="0"/>
                              <a:ea typeface="Courier" charset="0"/>
                              <a:cs typeface="Courier" charset="0"/>
                            </a:rPr>
                            <m:t>𝑇</m:t>
                          </m:r>
                        </m:sup>
                      </m:sSup>
                      <m:r>
                        <a:rPr lang="en-US" sz="2400" b="0" i="1" smtClean="0">
                          <a:solidFill>
                            <a:srgbClr val="0070C0"/>
                          </a:solidFill>
                          <a:latin typeface="Cambria Math" panose="02040503050406030204" pitchFamily="18" charset="0"/>
                          <a:ea typeface="Courier" charset="0"/>
                          <a:cs typeface="Courier" charset="0"/>
                        </a:rPr>
                        <m:t>/</m:t>
                      </m:r>
                      <m:r>
                        <a:rPr lang="en-US" sz="2400" b="0" i="1" smtClean="0">
                          <a:solidFill>
                            <a:srgbClr val="0070C0"/>
                          </a:solidFill>
                          <a:latin typeface="Cambria Math" panose="02040503050406030204" pitchFamily="18" charset="0"/>
                          <a:ea typeface="Courier" charset="0"/>
                          <a:cs typeface="Courier" charset="0"/>
                        </a:rPr>
                        <m:t>𝑚</m:t>
                      </m:r>
                    </m:oMath>
                  </a14:m>
                  <a:endParaRPr lang="en-US" sz="2400" dirty="0">
                    <a:solidFill>
                      <a:srgbClr val="0070C0"/>
                    </a:solidFill>
                    <a:latin typeface="Courier" charset="0"/>
                    <a:ea typeface="Courier" charset="0"/>
                    <a:cs typeface="Courier" charset="0"/>
                  </a:endParaRPr>
                </a:p>
                <a:p>
                  <a:endParaRPr lang="en-US" sz="2400" dirty="0">
                    <a:solidFill>
                      <a:srgbClr val="0070C0"/>
                    </a:solidFill>
                    <a:latin typeface="Courier" charset="0"/>
                    <a:ea typeface="Courier" charset="0"/>
                    <a:cs typeface="Courier"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54067" y="4378283"/>
                  <a:ext cx="4539562" cy="894624"/>
                </a:xfrm>
                <a:prstGeom prst="rect">
                  <a:avLst/>
                </a:prstGeom>
                <a:blipFill rotWithShape="0">
                  <a:blip r:embed="rId6"/>
                  <a:stretch>
                    <a:fillRect l="-2013" t="-49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54065" y="4859339"/>
                  <a:ext cx="3099275" cy="861840"/>
                </a:xfrm>
                <a:prstGeom prst="rect">
                  <a:avLst/>
                </a:prstGeom>
                <a:noFill/>
              </p:spPr>
              <p:txBody>
                <a:bodyPr wrap="square" rtlCol="0">
                  <a:spAutoFit/>
                </a:bodyPr>
                <a:lstStyle/>
                <a:p>
                  <a:r>
                    <a:rPr lang="en-US" sz="2400" dirty="0" err="1" smtClean="0">
                      <a:solidFill>
                        <a:srgbClr val="0070C0"/>
                      </a:solidFill>
                      <a:latin typeface="Courier" charset="0"/>
                      <a:ea typeface="Courier" charset="0"/>
                      <a:cs typeface="Courier" charset="0"/>
                    </a:rPr>
                    <a:t>db</a:t>
                  </a:r>
                  <a:r>
                    <a:rPr lang="en-US" sz="2400" dirty="0" smtClean="0">
                      <a:solidFill>
                        <a:srgbClr val="0070C0"/>
                      </a:solidFill>
                      <a:latin typeface="Courier" charset="0"/>
                      <a:ea typeface="Courier" charset="0"/>
                      <a:cs typeface="Courier" charset="0"/>
                    </a:rPr>
                    <a:t> = </a:t>
                  </a:r>
                  <a14:m>
                    <m:oMath xmlns:m="http://schemas.openxmlformats.org/officeDocument/2006/math">
                      <m:nary>
                        <m:naryPr>
                          <m:chr m:val="∑"/>
                          <m:subHide m:val="on"/>
                          <m:supHide m:val="on"/>
                          <m:ctrlPr>
                            <a:rPr lang="en-US" sz="2400" i="1" smtClean="0">
                              <a:solidFill>
                                <a:srgbClr val="0070C0"/>
                              </a:solidFill>
                              <a:latin typeface="Cambria Math" panose="02040503050406030204" pitchFamily="18" charset="0"/>
                            </a:rPr>
                          </m:ctrlPr>
                        </m:naryPr>
                        <m:sub/>
                        <m:sup/>
                        <m:e>
                          <m:r>
                            <a:rPr lang="en-US" sz="2400" b="0" i="1" smtClean="0">
                              <a:solidFill>
                                <a:srgbClr val="0070C0"/>
                              </a:solidFill>
                              <a:latin typeface="Cambria Math" panose="02040503050406030204" pitchFamily="18" charset="0"/>
                            </a:rPr>
                            <m:t>𝑑𝑍</m:t>
                          </m:r>
                        </m:e>
                      </m:nary>
                      <m:r>
                        <a:rPr lang="en-US" sz="2400" i="1">
                          <a:solidFill>
                            <a:srgbClr val="0070C0"/>
                          </a:solidFill>
                          <a:latin typeface="Cambria Math" panose="02040503050406030204" pitchFamily="18" charset="0"/>
                          <a:ea typeface="Courier" charset="0"/>
                          <a:cs typeface="Courier" charset="0"/>
                        </a:rPr>
                        <m:t>/</m:t>
                      </m:r>
                      <m:r>
                        <a:rPr lang="en-US" sz="2400" i="1">
                          <a:solidFill>
                            <a:srgbClr val="0070C0"/>
                          </a:solidFill>
                          <a:latin typeface="Cambria Math" panose="02040503050406030204" pitchFamily="18" charset="0"/>
                          <a:ea typeface="Courier" charset="0"/>
                          <a:cs typeface="Courier" charset="0"/>
                        </a:rPr>
                        <m:t>𝑚</m:t>
                      </m:r>
                    </m:oMath>
                  </a14:m>
                  <a:endParaRPr lang="en-US" sz="2400" dirty="0">
                    <a:solidFill>
                      <a:srgbClr val="0070C0"/>
                    </a:solidFill>
                    <a:latin typeface="Courier" charset="0"/>
                    <a:ea typeface="Courier" charset="0"/>
                    <a:cs typeface="Courier" charset="0"/>
                  </a:endParaRPr>
                </a:p>
                <a:p>
                  <a:endParaRPr lang="en-US" sz="2400" dirty="0">
                    <a:latin typeface="Century Schoolbook" charset="0"/>
                    <a:ea typeface="Century Schoolbook" charset="0"/>
                    <a:cs typeface="Century Schoolbook"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854065" y="4859339"/>
                  <a:ext cx="3099275" cy="861840"/>
                </a:xfrm>
                <a:prstGeom prst="rect">
                  <a:avLst/>
                </a:prstGeom>
                <a:blipFill rotWithShape="0">
                  <a:blip r:embed="rId7"/>
                  <a:stretch>
                    <a:fillRect l="-2953" t="-74265" b="-63235"/>
                  </a:stretch>
                </a:blipFill>
              </p:spPr>
              <p:txBody>
                <a:bodyPr/>
                <a:lstStyle/>
                <a:p>
                  <a:r>
                    <a:rPr lang="en-US">
                      <a:noFill/>
                    </a:rPr>
                    <a:t> </a:t>
                  </a:r>
                </a:p>
              </p:txBody>
            </p:sp>
          </mc:Fallback>
        </mc:AlternateContent>
      </p:grpSp>
      <p:sp>
        <p:nvSpPr>
          <p:cNvPr id="9" name="Title 1"/>
          <p:cNvSpPr txBox="1">
            <a:spLocks/>
          </p:cNvSpPr>
          <p:nvPr/>
        </p:nvSpPr>
        <p:spPr>
          <a:xfrm>
            <a:off x="182879" y="182880"/>
            <a:ext cx="11559941" cy="13258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Century Schoolbook" charset="0"/>
                <a:ea typeface="Century Schoolbook" charset="0"/>
                <a:cs typeface="Century Schoolbook" charset="0"/>
              </a:rPr>
              <a:t>Logistic Regression </a:t>
            </a:r>
            <a:r>
              <a:rPr lang="en-US" dirty="0" err="1" smtClean="0">
                <a:latin typeface="Century Schoolbook" charset="0"/>
                <a:ea typeface="Century Schoolbook" charset="0"/>
                <a:cs typeface="Century Schoolbook" charset="0"/>
              </a:rPr>
              <a:t>Vectorization</a:t>
            </a:r>
            <a:endParaRPr lang="en-US" dirty="0">
              <a:latin typeface="Century Schoolbook" charset="0"/>
              <a:ea typeface="Century Schoolbook" charset="0"/>
              <a:cs typeface="Century Schoolbook" charset="0"/>
            </a:endParaRPr>
          </a:p>
        </p:txBody>
      </p:sp>
    </p:spTree>
    <p:extLst>
      <p:ext uri="{BB962C8B-B14F-4D97-AF65-F5344CB8AC3E}">
        <p14:creationId xmlns:p14="http://schemas.microsoft.com/office/powerpoint/2010/main" val="15381520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9243" y="1090612"/>
            <a:ext cx="6081713" cy="3438525"/>
          </a:xfrm>
          <a:prstGeom prst="rect">
            <a:avLst/>
          </a:prstGeom>
        </p:spPr>
      </p:pic>
      <p:sp>
        <p:nvSpPr>
          <p:cNvPr id="3" name="Title 1"/>
          <p:cNvSpPr txBox="1">
            <a:spLocks/>
          </p:cNvSpPr>
          <p:nvPr/>
        </p:nvSpPr>
        <p:spPr>
          <a:xfrm>
            <a:off x="182879" y="182880"/>
            <a:ext cx="11559941" cy="13258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smtClean="0">
                <a:latin typeface="Century Schoolbook" charset="0"/>
                <a:ea typeface="Century Schoolbook" charset="0"/>
                <a:cs typeface="Century Schoolbook" charset="0"/>
              </a:rPr>
              <a:t>Tensorflow</a:t>
            </a:r>
            <a:endParaRPr lang="en-US" dirty="0">
              <a:latin typeface="Century Schoolbook" charset="0"/>
              <a:ea typeface="Century Schoolbook" charset="0"/>
              <a:cs typeface="Century Schoolbook" charset="0"/>
            </a:endParaRPr>
          </a:p>
        </p:txBody>
      </p:sp>
      <p:pic>
        <p:nvPicPr>
          <p:cNvPr id="5" name="Picture 4"/>
          <p:cNvPicPr>
            <a:picLocks noChangeAspect="1"/>
          </p:cNvPicPr>
          <p:nvPr/>
        </p:nvPicPr>
        <p:blipFill>
          <a:blip r:embed="rId3"/>
          <a:stretch>
            <a:fillRect/>
          </a:stretch>
        </p:blipFill>
        <p:spPr>
          <a:xfrm>
            <a:off x="1519243" y="4529137"/>
            <a:ext cx="9367839" cy="2143125"/>
          </a:xfrm>
          <a:prstGeom prst="rect">
            <a:avLst/>
          </a:prstGeom>
        </p:spPr>
      </p:pic>
    </p:spTree>
    <p:extLst>
      <p:ext uri="{BB962C8B-B14F-4D97-AF65-F5344CB8AC3E}">
        <p14:creationId xmlns:p14="http://schemas.microsoft.com/office/powerpoint/2010/main" val="15177215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66775" y="1195388"/>
            <a:ext cx="10201275" cy="3962400"/>
          </a:xfrm>
          <a:prstGeom prst="rect">
            <a:avLst/>
          </a:prstGeom>
        </p:spPr>
      </p:pic>
      <p:sp>
        <p:nvSpPr>
          <p:cNvPr id="4" name="Title 1"/>
          <p:cNvSpPr txBox="1">
            <a:spLocks/>
          </p:cNvSpPr>
          <p:nvPr/>
        </p:nvSpPr>
        <p:spPr>
          <a:xfrm>
            <a:off x="182879" y="182880"/>
            <a:ext cx="11559941" cy="13258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smtClean="0">
                <a:latin typeface="Century Schoolbook" charset="0"/>
                <a:ea typeface="Century Schoolbook" charset="0"/>
                <a:cs typeface="Century Schoolbook" charset="0"/>
              </a:rPr>
              <a:t>Tensorflow</a:t>
            </a:r>
            <a:endParaRPr lang="en-US" dirty="0">
              <a:latin typeface="Century Schoolbook" charset="0"/>
              <a:ea typeface="Century Schoolbook" charset="0"/>
              <a:cs typeface="Century Schoolbook" charset="0"/>
            </a:endParaRPr>
          </a:p>
        </p:txBody>
      </p:sp>
    </p:spTree>
    <p:extLst>
      <p:ext uri="{BB962C8B-B14F-4D97-AF65-F5344CB8AC3E}">
        <p14:creationId xmlns:p14="http://schemas.microsoft.com/office/powerpoint/2010/main" val="32278073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728" y="3091546"/>
            <a:ext cx="11791665" cy="646331"/>
          </a:xfrm>
          <a:prstGeom prst="rect">
            <a:avLst/>
          </a:prstGeom>
          <a:noFill/>
        </p:spPr>
        <p:txBody>
          <a:bodyPr wrap="square" rtlCol="0">
            <a:spAutoFit/>
          </a:bodyPr>
          <a:lstStyle/>
          <a:p>
            <a:pPr algn="ctr"/>
            <a:r>
              <a:rPr lang="en-US" sz="3600" b="1" dirty="0" smtClean="0">
                <a:latin typeface="Times New Roman" panose="02020603050405020304" pitchFamily="18" charset="0"/>
                <a:cs typeface="Times New Roman" panose="02020603050405020304" pitchFamily="18" charset="0"/>
              </a:rPr>
              <a:t>Gradient Descent</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48808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953</TotalTime>
  <Words>985</Words>
  <Application>Microsoft Office PowerPoint</Application>
  <PresentationFormat>Widescreen</PresentationFormat>
  <Paragraphs>247</Paragraphs>
  <Slides>59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Arial</vt:lpstr>
      <vt:lpstr>Calibri</vt:lpstr>
      <vt:lpstr>Calibri Light</vt:lpstr>
      <vt:lpstr>Cambria Math</vt:lpstr>
      <vt:lpstr>Century Schoolbook</vt:lpstr>
      <vt:lpstr>Courier</vt:lpstr>
      <vt:lpstr>Mangal</vt:lpstr>
      <vt:lpstr>Times New Roman</vt:lpstr>
      <vt:lpstr>Office Theme</vt:lpstr>
      <vt:lpstr>PowerPoint Presentation</vt:lpstr>
      <vt:lpstr>Recap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Loss Functions</vt:lpstr>
      <vt:lpstr>One-hot Encoding</vt:lpstr>
      <vt:lpstr>Example</vt:lpstr>
      <vt:lpstr>PowerPoint Presentation</vt:lpstr>
      <vt:lpstr>PowerPoint Presentation</vt:lpstr>
      <vt:lpstr>Regularization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Imbalance dataset</vt:lpstr>
      <vt:lpstr>How to tackle Imbalance datasets</vt:lpstr>
      <vt:lpstr>PowerPoint Presentation</vt:lpstr>
      <vt:lpstr>PowerPoint Presentation</vt:lpstr>
      <vt:lpstr>Hyper-Parameter Tuning</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Recap</dc:title>
  <dc:creator>Windows User</dc:creator>
  <cp:lastModifiedBy>Windows User</cp:lastModifiedBy>
  <cp:revision>50</cp:revision>
  <dcterms:created xsi:type="dcterms:W3CDTF">2019-08-16T14:55:16Z</dcterms:created>
  <dcterms:modified xsi:type="dcterms:W3CDTF">2019-09-12T03:02:17Z</dcterms:modified>
</cp:coreProperties>
</file>